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D309C-7B4E-4D82-AD62-03F33674917A}" type="doc">
      <dgm:prSet loTypeId="urn:microsoft.com/office/officeart/2008/layout/HalfCircleOrganizationChart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GB"/>
        </a:p>
      </dgm:t>
    </dgm:pt>
    <dgm:pt modelId="{A225E46F-903E-42E1-82FA-79DF5BA98B0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At Different Stages of Sentences</a:t>
          </a:r>
          <a:endParaRPr lang="en-GB" sz="24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60BC988-6E62-4BC0-BFCD-5BC8792DD4AF}" type="parTrans" cxnId="{4269AE83-6012-4E6E-9CE6-C6B5EC5B536E}">
      <dgm:prSet/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3FF653EC-8842-42C2-BDEB-E9F9A48388CE}" type="sibTrans" cxnId="{4269AE83-6012-4E6E-9CE6-C6B5EC5B536E}">
      <dgm:prSet/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A3B395AF-DBB6-4788-AC83-696F9858D76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Beginning</a:t>
          </a:r>
        </a:p>
      </dgm:t>
    </dgm:pt>
    <dgm:pt modelId="{20BEAD91-351F-4F7E-A8AE-A3831A192179}" type="parTrans" cxnId="{0D9857AE-942C-45DA-8FC3-E39FD1DA0F76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01395DF1-7077-4B25-BF7D-8570DC45EF6E}" type="sibTrans" cxnId="{0D9857AE-942C-45DA-8FC3-E39FD1DA0F76}">
      <dgm:prSet/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94506E1C-70AB-4AC3-8439-6D2D9405C78F}">
      <dgm:prSet phldrT="[Text]" custT="1"/>
      <dgm:spPr/>
      <dgm:t>
        <a:bodyPr/>
        <a:lstStyle/>
        <a:p>
          <a:r>
            <a:rPr lang="en-US" sz="2400" smtClean="0">
              <a:solidFill>
                <a:schemeClr val="accent2">
                  <a:lumMod val="60000"/>
                  <a:lumOff val="40000"/>
                </a:schemeClr>
              </a:solidFill>
            </a:rPr>
            <a:t>Intermediate</a:t>
          </a:r>
          <a:endParaRPr lang="en-GB" sz="24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D5BC1012-8817-45E0-8058-EC80DAA36F38}" type="parTrans" cxnId="{F558920D-2660-411E-BBA6-ABD1852F1366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0A76EEAD-EE8A-4F5F-ADB6-BE855C322C85}" type="sibTrans" cxnId="{F558920D-2660-411E-BBA6-ABD1852F1366}">
      <dgm:prSet/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712C193A-82B0-4C50-AC15-B6E7E6EC6ED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End</a:t>
          </a:r>
          <a:endParaRPr lang="en-GB" sz="24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4C1717D7-BD34-4BE0-AD01-DE5D60F2E3FA}" type="parTrans" cxnId="{1935FFD0-4962-4A93-93BE-256C04A63501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668EB3BA-84DC-4E05-905A-C35D8B9EDF97}" type="sibTrans" cxnId="{1935FFD0-4962-4A93-93BE-256C04A63501}">
      <dgm:prSet/>
      <dgm:spPr/>
      <dgm:t>
        <a:bodyPr/>
        <a:lstStyle/>
        <a:p>
          <a:endParaRPr lang="en-GB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475C5EA6-97B8-4E02-BD35-C8B41A28F76E}" type="pres">
      <dgm:prSet presAssocID="{B1ED309C-7B4E-4D82-AD62-03F33674917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11C948-358D-439F-964A-9EADED2A7360}" type="pres">
      <dgm:prSet presAssocID="{A225E46F-903E-42E1-82FA-79DF5BA98B09}" presName="hierRoot1" presStyleCnt="0">
        <dgm:presLayoutVars>
          <dgm:hierBranch val="init"/>
        </dgm:presLayoutVars>
      </dgm:prSet>
      <dgm:spPr/>
    </dgm:pt>
    <dgm:pt modelId="{0727F17D-A9CE-4BA3-9F68-6E8724C26322}" type="pres">
      <dgm:prSet presAssocID="{A225E46F-903E-42E1-82FA-79DF5BA98B09}" presName="rootComposite1" presStyleCnt="0"/>
      <dgm:spPr/>
    </dgm:pt>
    <dgm:pt modelId="{6CA840FA-D800-44A6-90F6-C8EDB01F849A}" type="pres">
      <dgm:prSet presAssocID="{A225E46F-903E-42E1-82FA-79DF5BA98B0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D9A8E0-07C4-4F45-B42D-1849624EBCCA}" type="pres">
      <dgm:prSet presAssocID="{A225E46F-903E-42E1-82FA-79DF5BA98B09}" presName="topArc1" presStyleLbl="parChTrans1D1" presStyleIdx="0" presStyleCnt="8"/>
      <dgm:spPr>
        <a:ln>
          <a:solidFill>
            <a:schemeClr val="accent2"/>
          </a:solidFill>
        </a:ln>
      </dgm:spPr>
    </dgm:pt>
    <dgm:pt modelId="{4310F4CC-4912-4CAC-8DBA-44500C9ADAAB}" type="pres">
      <dgm:prSet presAssocID="{A225E46F-903E-42E1-82FA-79DF5BA98B09}" presName="bottomArc1" presStyleLbl="parChTrans1D1" presStyleIdx="1" presStyleCnt="8"/>
      <dgm:spPr>
        <a:ln>
          <a:solidFill>
            <a:schemeClr val="accent2"/>
          </a:solidFill>
        </a:ln>
      </dgm:spPr>
    </dgm:pt>
    <dgm:pt modelId="{22F13A80-FE3A-45AD-AF6A-033273014B03}" type="pres">
      <dgm:prSet presAssocID="{A225E46F-903E-42E1-82FA-79DF5BA98B09}" presName="topConnNode1" presStyleLbl="node1" presStyleIdx="0" presStyleCnt="0"/>
      <dgm:spPr/>
      <dgm:t>
        <a:bodyPr/>
        <a:lstStyle/>
        <a:p>
          <a:endParaRPr lang="en-US"/>
        </a:p>
      </dgm:t>
    </dgm:pt>
    <dgm:pt modelId="{AD2FA79F-B959-4517-AFC0-69F7794ABDDA}" type="pres">
      <dgm:prSet presAssocID="{A225E46F-903E-42E1-82FA-79DF5BA98B09}" presName="hierChild2" presStyleCnt="0"/>
      <dgm:spPr/>
    </dgm:pt>
    <dgm:pt modelId="{8E3B86D4-B7B5-44AD-94CB-836160936729}" type="pres">
      <dgm:prSet presAssocID="{20BEAD91-351F-4F7E-A8AE-A3831A192179}" presName="Name28" presStyleLbl="parChTrans1D2" presStyleIdx="0" presStyleCnt="3"/>
      <dgm:spPr/>
      <dgm:t>
        <a:bodyPr/>
        <a:lstStyle/>
        <a:p>
          <a:endParaRPr lang="en-US"/>
        </a:p>
      </dgm:t>
    </dgm:pt>
    <dgm:pt modelId="{9FCB7AC8-58FB-421B-A514-B5AB42C8B280}" type="pres">
      <dgm:prSet presAssocID="{A3B395AF-DBB6-4788-AC83-696F9858D76A}" presName="hierRoot2" presStyleCnt="0">
        <dgm:presLayoutVars>
          <dgm:hierBranch val="init"/>
        </dgm:presLayoutVars>
      </dgm:prSet>
      <dgm:spPr/>
    </dgm:pt>
    <dgm:pt modelId="{C64766F9-DE45-4A32-91F4-DDB7CB1A1DF0}" type="pres">
      <dgm:prSet presAssocID="{A3B395AF-DBB6-4788-AC83-696F9858D76A}" presName="rootComposite2" presStyleCnt="0"/>
      <dgm:spPr/>
    </dgm:pt>
    <dgm:pt modelId="{00A91B00-D56C-47F1-B17E-64A16DB55124}" type="pres">
      <dgm:prSet presAssocID="{A3B395AF-DBB6-4788-AC83-696F9858D76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626683-63A9-463F-A91E-6D919111E74E}" type="pres">
      <dgm:prSet presAssocID="{A3B395AF-DBB6-4788-AC83-696F9858D76A}" presName="topArc2" presStyleLbl="parChTrans1D1" presStyleIdx="2" presStyleCnt="8"/>
      <dgm:spPr>
        <a:ln>
          <a:solidFill>
            <a:schemeClr val="accent2"/>
          </a:solidFill>
        </a:ln>
      </dgm:spPr>
    </dgm:pt>
    <dgm:pt modelId="{3B7F6ACD-2F04-4C13-AAA9-C1D6BDE4B1A2}" type="pres">
      <dgm:prSet presAssocID="{A3B395AF-DBB6-4788-AC83-696F9858D76A}" presName="bottomArc2" presStyleLbl="parChTrans1D1" presStyleIdx="3" presStyleCnt="8"/>
      <dgm:spPr>
        <a:ln>
          <a:solidFill>
            <a:schemeClr val="accent2"/>
          </a:solidFill>
        </a:ln>
      </dgm:spPr>
    </dgm:pt>
    <dgm:pt modelId="{C50AE56E-24F9-4E7C-9883-C8C97C23FBF4}" type="pres">
      <dgm:prSet presAssocID="{A3B395AF-DBB6-4788-AC83-696F9858D76A}" presName="topConnNode2" presStyleLbl="node2" presStyleIdx="0" presStyleCnt="0"/>
      <dgm:spPr/>
      <dgm:t>
        <a:bodyPr/>
        <a:lstStyle/>
        <a:p>
          <a:endParaRPr lang="en-US"/>
        </a:p>
      </dgm:t>
    </dgm:pt>
    <dgm:pt modelId="{E10166CB-D7D7-466A-AA8A-426C4D010AB8}" type="pres">
      <dgm:prSet presAssocID="{A3B395AF-DBB6-4788-AC83-696F9858D76A}" presName="hierChild4" presStyleCnt="0"/>
      <dgm:spPr/>
    </dgm:pt>
    <dgm:pt modelId="{754FD6AC-01A8-4B0F-B1B0-000F058BEFC1}" type="pres">
      <dgm:prSet presAssocID="{A3B395AF-DBB6-4788-AC83-696F9858D76A}" presName="hierChild5" presStyleCnt="0"/>
      <dgm:spPr/>
    </dgm:pt>
    <dgm:pt modelId="{531B23BF-0205-4BA8-8014-F68309E9497A}" type="pres">
      <dgm:prSet presAssocID="{D5BC1012-8817-45E0-8058-EC80DAA36F38}" presName="Name28" presStyleLbl="parChTrans1D2" presStyleIdx="1" presStyleCnt="3"/>
      <dgm:spPr/>
      <dgm:t>
        <a:bodyPr/>
        <a:lstStyle/>
        <a:p>
          <a:endParaRPr lang="en-US"/>
        </a:p>
      </dgm:t>
    </dgm:pt>
    <dgm:pt modelId="{128F144F-28B7-402C-848F-29508B204BF5}" type="pres">
      <dgm:prSet presAssocID="{94506E1C-70AB-4AC3-8439-6D2D9405C78F}" presName="hierRoot2" presStyleCnt="0">
        <dgm:presLayoutVars>
          <dgm:hierBranch val="init"/>
        </dgm:presLayoutVars>
      </dgm:prSet>
      <dgm:spPr/>
    </dgm:pt>
    <dgm:pt modelId="{6FDD0EAD-F921-4B15-AB0A-45C66FE7A6F9}" type="pres">
      <dgm:prSet presAssocID="{94506E1C-70AB-4AC3-8439-6D2D9405C78F}" presName="rootComposite2" presStyleCnt="0"/>
      <dgm:spPr/>
    </dgm:pt>
    <dgm:pt modelId="{6E300CAD-79F4-4BC6-8A48-655983F9B988}" type="pres">
      <dgm:prSet presAssocID="{94506E1C-70AB-4AC3-8439-6D2D9405C78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066FA3-E8CD-4EC3-9478-3C55507B874A}" type="pres">
      <dgm:prSet presAssocID="{94506E1C-70AB-4AC3-8439-6D2D9405C78F}" presName="topArc2" presStyleLbl="parChTrans1D1" presStyleIdx="4" presStyleCnt="8"/>
      <dgm:spPr>
        <a:ln>
          <a:solidFill>
            <a:schemeClr val="accent2"/>
          </a:solidFill>
        </a:ln>
      </dgm:spPr>
    </dgm:pt>
    <dgm:pt modelId="{8F656D39-96C2-49D9-971B-A47EA07ED4E1}" type="pres">
      <dgm:prSet presAssocID="{94506E1C-70AB-4AC3-8439-6D2D9405C78F}" presName="bottomArc2" presStyleLbl="parChTrans1D1" presStyleIdx="5" presStyleCnt="8"/>
      <dgm:spPr>
        <a:ln>
          <a:solidFill>
            <a:schemeClr val="accent2"/>
          </a:solidFill>
        </a:ln>
      </dgm:spPr>
    </dgm:pt>
    <dgm:pt modelId="{AB8862F4-8EEF-4816-9D0F-076B7BEAC76B}" type="pres">
      <dgm:prSet presAssocID="{94506E1C-70AB-4AC3-8439-6D2D9405C78F}" presName="topConnNode2" presStyleLbl="node2" presStyleIdx="0" presStyleCnt="0"/>
      <dgm:spPr/>
      <dgm:t>
        <a:bodyPr/>
        <a:lstStyle/>
        <a:p>
          <a:endParaRPr lang="en-US"/>
        </a:p>
      </dgm:t>
    </dgm:pt>
    <dgm:pt modelId="{0FF97C65-6C3F-4CC3-9C2D-EF11DD2D059B}" type="pres">
      <dgm:prSet presAssocID="{94506E1C-70AB-4AC3-8439-6D2D9405C78F}" presName="hierChild4" presStyleCnt="0"/>
      <dgm:spPr/>
    </dgm:pt>
    <dgm:pt modelId="{A76B3E5F-B509-49C8-BAAF-04D16D5FE29D}" type="pres">
      <dgm:prSet presAssocID="{94506E1C-70AB-4AC3-8439-6D2D9405C78F}" presName="hierChild5" presStyleCnt="0"/>
      <dgm:spPr/>
    </dgm:pt>
    <dgm:pt modelId="{7B06D9BD-1309-42E6-93A0-7509CC29DA38}" type="pres">
      <dgm:prSet presAssocID="{4C1717D7-BD34-4BE0-AD01-DE5D60F2E3FA}" presName="Name28" presStyleLbl="parChTrans1D2" presStyleIdx="2" presStyleCnt="3"/>
      <dgm:spPr/>
      <dgm:t>
        <a:bodyPr/>
        <a:lstStyle/>
        <a:p>
          <a:endParaRPr lang="en-US"/>
        </a:p>
      </dgm:t>
    </dgm:pt>
    <dgm:pt modelId="{6AAF1DAD-EB08-4856-B319-4386E435E76A}" type="pres">
      <dgm:prSet presAssocID="{712C193A-82B0-4C50-AC15-B6E7E6EC6EDC}" presName="hierRoot2" presStyleCnt="0">
        <dgm:presLayoutVars>
          <dgm:hierBranch val="init"/>
        </dgm:presLayoutVars>
      </dgm:prSet>
      <dgm:spPr/>
    </dgm:pt>
    <dgm:pt modelId="{BFF94664-396E-466E-AA41-1961454A275D}" type="pres">
      <dgm:prSet presAssocID="{712C193A-82B0-4C50-AC15-B6E7E6EC6EDC}" presName="rootComposite2" presStyleCnt="0"/>
      <dgm:spPr/>
    </dgm:pt>
    <dgm:pt modelId="{B7891428-0C95-4BCE-8D54-7E5D9D3120D2}" type="pres">
      <dgm:prSet presAssocID="{712C193A-82B0-4C50-AC15-B6E7E6EC6ED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0E99D-F55B-40CD-B3E2-1074CD3986A2}" type="pres">
      <dgm:prSet presAssocID="{712C193A-82B0-4C50-AC15-B6E7E6EC6EDC}" presName="topArc2" presStyleLbl="parChTrans1D1" presStyleIdx="6" presStyleCnt="8"/>
      <dgm:spPr>
        <a:ln>
          <a:solidFill>
            <a:schemeClr val="accent2"/>
          </a:solidFill>
        </a:ln>
      </dgm:spPr>
    </dgm:pt>
    <dgm:pt modelId="{56D83F55-CB43-4291-92EF-ADEAFCE2EB79}" type="pres">
      <dgm:prSet presAssocID="{712C193A-82B0-4C50-AC15-B6E7E6EC6EDC}" presName="bottomArc2" presStyleLbl="parChTrans1D1" presStyleIdx="7" presStyleCnt="8"/>
      <dgm:spPr>
        <a:ln>
          <a:solidFill>
            <a:schemeClr val="accent2"/>
          </a:solidFill>
        </a:ln>
      </dgm:spPr>
    </dgm:pt>
    <dgm:pt modelId="{76140654-7A93-4454-B068-21FFF65E4F6A}" type="pres">
      <dgm:prSet presAssocID="{712C193A-82B0-4C50-AC15-B6E7E6EC6EDC}" presName="topConnNode2" presStyleLbl="node2" presStyleIdx="0" presStyleCnt="0"/>
      <dgm:spPr/>
      <dgm:t>
        <a:bodyPr/>
        <a:lstStyle/>
        <a:p>
          <a:endParaRPr lang="en-US"/>
        </a:p>
      </dgm:t>
    </dgm:pt>
    <dgm:pt modelId="{02CDD7A5-0BE6-4083-A7F6-041505BA816B}" type="pres">
      <dgm:prSet presAssocID="{712C193A-82B0-4C50-AC15-B6E7E6EC6EDC}" presName="hierChild4" presStyleCnt="0"/>
      <dgm:spPr/>
    </dgm:pt>
    <dgm:pt modelId="{B42DD6F9-F30D-4FDF-A92C-D9C273C6E6FB}" type="pres">
      <dgm:prSet presAssocID="{712C193A-82B0-4C50-AC15-B6E7E6EC6EDC}" presName="hierChild5" presStyleCnt="0"/>
      <dgm:spPr/>
    </dgm:pt>
    <dgm:pt modelId="{37C0D6E2-7534-4C80-A370-8261DF1580C6}" type="pres">
      <dgm:prSet presAssocID="{A225E46F-903E-42E1-82FA-79DF5BA98B09}" presName="hierChild3" presStyleCnt="0"/>
      <dgm:spPr/>
    </dgm:pt>
  </dgm:ptLst>
  <dgm:cxnLst>
    <dgm:cxn modelId="{1B523C0A-9249-48F3-B39E-A9F9EB1547BA}" type="presOf" srcId="{D5BC1012-8817-45E0-8058-EC80DAA36F38}" destId="{531B23BF-0205-4BA8-8014-F68309E9497A}" srcOrd="0" destOrd="0" presId="urn:microsoft.com/office/officeart/2008/layout/HalfCircleOrganizationChart"/>
    <dgm:cxn modelId="{CE308A97-E02E-4883-8614-573C375B4F48}" type="presOf" srcId="{712C193A-82B0-4C50-AC15-B6E7E6EC6EDC}" destId="{B7891428-0C95-4BCE-8D54-7E5D9D3120D2}" srcOrd="0" destOrd="0" presId="urn:microsoft.com/office/officeart/2008/layout/HalfCircleOrganizationChart"/>
    <dgm:cxn modelId="{1935FFD0-4962-4A93-93BE-256C04A63501}" srcId="{A225E46F-903E-42E1-82FA-79DF5BA98B09}" destId="{712C193A-82B0-4C50-AC15-B6E7E6EC6EDC}" srcOrd="2" destOrd="0" parTransId="{4C1717D7-BD34-4BE0-AD01-DE5D60F2E3FA}" sibTransId="{668EB3BA-84DC-4E05-905A-C35D8B9EDF97}"/>
    <dgm:cxn modelId="{E50DB1E9-2764-43C1-8BE2-D6C6DF35F3C4}" type="presOf" srcId="{B1ED309C-7B4E-4D82-AD62-03F33674917A}" destId="{475C5EA6-97B8-4E02-BD35-C8B41A28F76E}" srcOrd="0" destOrd="0" presId="urn:microsoft.com/office/officeart/2008/layout/HalfCircleOrganizationChart"/>
    <dgm:cxn modelId="{3A72C220-C625-4C04-890B-E3C3DB57C514}" type="presOf" srcId="{A3B395AF-DBB6-4788-AC83-696F9858D76A}" destId="{C50AE56E-24F9-4E7C-9883-C8C97C23FBF4}" srcOrd="1" destOrd="0" presId="urn:microsoft.com/office/officeart/2008/layout/HalfCircleOrganizationChart"/>
    <dgm:cxn modelId="{0D9857AE-942C-45DA-8FC3-E39FD1DA0F76}" srcId="{A225E46F-903E-42E1-82FA-79DF5BA98B09}" destId="{A3B395AF-DBB6-4788-AC83-696F9858D76A}" srcOrd="0" destOrd="0" parTransId="{20BEAD91-351F-4F7E-A8AE-A3831A192179}" sibTransId="{01395DF1-7077-4B25-BF7D-8570DC45EF6E}"/>
    <dgm:cxn modelId="{DB18036C-842F-48B0-B7A4-B9D10DD7EA99}" type="presOf" srcId="{4C1717D7-BD34-4BE0-AD01-DE5D60F2E3FA}" destId="{7B06D9BD-1309-42E6-93A0-7509CC29DA38}" srcOrd="0" destOrd="0" presId="urn:microsoft.com/office/officeart/2008/layout/HalfCircleOrganizationChart"/>
    <dgm:cxn modelId="{8F790ED8-576D-4376-8E50-8E1F68554CC1}" type="presOf" srcId="{94506E1C-70AB-4AC3-8439-6D2D9405C78F}" destId="{6E300CAD-79F4-4BC6-8A48-655983F9B988}" srcOrd="0" destOrd="0" presId="urn:microsoft.com/office/officeart/2008/layout/HalfCircleOrganizationChart"/>
    <dgm:cxn modelId="{F558920D-2660-411E-BBA6-ABD1852F1366}" srcId="{A225E46F-903E-42E1-82FA-79DF5BA98B09}" destId="{94506E1C-70AB-4AC3-8439-6D2D9405C78F}" srcOrd="1" destOrd="0" parTransId="{D5BC1012-8817-45E0-8058-EC80DAA36F38}" sibTransId="{0A76EEAD-EE8A-4F5F-ADB6-BE855C322C85}"/>
    <dgm:cxn modelId="{9BB15EF7-683A-4BD5-BAF4-21D5E1B43B28}" type="presOf" srcId="{712C193A-82B0-4C50-AC15-B6E7E6EC6EDC}" destId="{76140654-7A93-4454-B068-21FFF65E4F6A}" srcOrd="1" destOrd="0" presId="urn:microsoft.com/office/officeart/2008/layout/HalfCircleOrganizationChart"/>
    <dgm:cxn modelId="{4E1BA724-A350-4830-A3CD-052EE95945C3}" type="presOf" srcId="{A225E46F-903E-42E1-82FA-79DF5BA98B09}" destId="{22F13A80-FE3A-45AD-AF6A-033273014B03}" srcOrd="1" destOrd="0" presId="urn:microsoft.com/office/officeart/2008/layout/HalfCircleOrganizationChart"/>
    <dgm:cxn modelId="{4269AE83-6012-4E6E-9CE6-C6B5EC5B536E}" srcId="{B1ED309C-7B4E-4D82-AD62-03F33674917A}" destId="{A225E46F-903E-42E1-82FA-79DF5BA98B09}" srcOrd="0" destOrd="0" parTransId="{160BC988-6E62-4BC0-BFCD-5BC8792DD4AF}" sibTransId="{3FF653EC-8842-42C2-BDEB-E9F9A48388CE}"/>
    <dgm:cxn modelId="{069A90D5-FD36-41CE-8357-5F34849B5E34}" type="presOf" srcId="{20BEAD91-351F-4F7E-A8AE-A3831A192179}" destId="{8E3B86D4-B7B5-44AD-94CB-836160936729}" srcOrd="0" destOrd="0" presId="urn:microsoft.com/office/officeart/2008/layout/HalfCircleOrganizationChart"/>
    <dgm:cxn modelId="{FF252ED4-7FE7-4905-B8DE-BBEC497F697C}" type="presOf" srcId="{A225E46F-903E-42E1-82FA-79DF5BA98B09}" destId="{6CA840FA-D800-44A6-90F6-C8EDB01F849A}" srcOrd="0" destOrd="0" presId="urn:microsoft.com/office/officeart/2008/layout/HalfCircleOrganizationChart"/>
    <dgm:cxn modelId="{DBC2E61C-6275-4BB7-9350-CA74AACADE28}" type="presOf" srcId="{94506E1C-70AB-4AC3-8439-6D2D9405C78F}" destId="{AB8862F4-8EEF-4816-9D0F-076B7BEAC76B}" srcOrd="1" destOrd="0" presId="urn:microsoft.com/office/officeart/2008/layout/HalfCircleOrganizationChart"/>
    <dgm:cxn modelId="{40042F40-87C8-4731-BDA3-8EC575CD3B25}" type="presOf" srcId="{A3B395AF-DBB6-4788-AC83-696F9858D76A}" destId="{00A91B00-D56C-47F1-B17E-64A16DB55124}" srcOrd="0" destOrd="0" presId="urn:microsoft.com/office/officeart/2008/layout/HalfCircleOrganizationChart"/>
    <dgm:cxn modelId="{3A9239E9-9841-472F-BE6B-242A1001B66E}" type="presParOf" srcId="{475C5EA6-97B8-4E02-BD35-C8B41A28F76E}" destId="{F611C948-358D-439F-964A-9EADED2A7360}" srcOrd="0" destOrd="0" presId="urn:microsoft.com/office/officeart/2008/layout/HalfCircleOrganizationChart"/>
    <dgm:cxn modelId="{C0619835-8F74-41DF-B1CC-F394B6BEF7A5}" type="presParOf" srcId="{F611C948-358D-439F-964A-9EADED2A7360}" destId="{0727F17D-A9CE-4BA3-9F68-6E8724C26322}" srcOrd="0" destOrd="0" presId="urn:microsoft.com/office/officeart/2008/layout/HalfCircleOrganizationChart"/>
    <dgm:cxn modelId="{1AD97436-376D-47EF-AF03-90D907313FD0}" type="presParOf" srcId="{0727F17D-A9CE-4BA3-9F68-6E8724C26322}" destId="{6CA840FA-D800-44A6-90F6-C8EDB01F849A}" srcOrd="0" destOrd="0" presId="urn:microsoft.com/office/officeart/2008/layout/HalfCircleOrganizationChart"/>
    <dgm:cxn modelId="{1EA64C2A-6484-4B9F-9CE8-4C6C83CFB4F6}" type="presParOf" srcId="{0727F17D-A9CE-4BA3-9F68-6E8724C26322}" destId="{1AD9A8E0-07C4-4F45-B42D-1849624EBCCA}" srcOrd="1" destOrd="0" presId="urn:microsoft.com/office/officeart/2008/layout/HalfCircleOrganizationChart"/>
    <dgm:cxn modelId="{760E2B62-D56D-4C8D-8C97-2DE009544397}" type="presParOf" srcId="{0727F17D-A9CE-4BA3-9F68-6E8724C26322}" destId="{4310F4CC-4912-4CAC-8DBA-44500C9ADAAB}" srcOrd="2" destOrd="0" presId="urn:microsoft.com/office/officeart/2008/layout/HalfCircleOrganizationChart"/>
    <dgm:cxn modelId="{D15B8665-72E5-4540-B560-B0B2AD7B9DBA}" type="presParOf" srcId="{0727F17D-A9CE-4BA3-9F68-6E8724C26322}" destId="{22F13A80-FE3A-45AD-AF6A-033273014B03}" srcOrd="3" destOrd="0" presId="urn:microsoft.com/office/officeart/2008/layout/HalfCircleOrganizationChart"/>
    <dgm:cxn modelId="{735591B4-951B-4058-815F-A35CCBCDD453}" type="presParOf" srcId="{F611C948-358D-439F-964A-9EADED2A7360}" destId="{AD2FA79F-B959-4517-AFC0-69F7794ABDDA}" srcOrd="1" destOrd="0" presId="urn:microsoft.com/office/officeart/2008/layout/HalfCircleOrganizationChart"/>
    <dgm:cxn modelId="{0EBFA7B8-723F-4D84-864E-432D8823AFCD}" type="presParOf" srcId="{AD2FA79F-B959-4517-AFC0-69F7794ABDDA}" destId="{8E3B86D4-B7B5-44AD-94CB-836160936729}" srcOrd="0" destOrd="0" presId="urn:microsoft.com/office/officeart/2008/layout/HalfCircleOrganizationChart"/>
    <dgm:cxn modelId="{56EE1DCB-76FC-4570-8EBE-0D3655B1C9FD}" type="presParOf" srcId="{AD2FA79F-B959-4517-AFC0-69F7794ABDDA}" destId="{9FCB7AC8-58FB-421B-A514-B5AB42C8B280}" srcOrd="1" destOrd="0" presId="urn:microsoft.com/office/officeart/2008/layout/HalfCircleOrganizationChart"/>
    <dgm:cxn modelId="{7E86E7D4-D622-462A-A9DE-876E580718CF}" type="presParOf" srcId="{9FCB7AC8-58FB-421B-A514-B5AB42C8B280}" destId="{C64766F9-DE45-4A32-91F4-DDB7CB1A1DF0}" srcOrd="0" destOrd="0" presId="urn:microsoft.com/office/officeart/2008/layout/HalfCircleOrganizationChart"/>
    <dgm:cxn modelId="{16C5C8E9-17DE-4ADA-AAC0-DE911630BCD2}" type="presParOf" srcId="{C64766F9-DE45-4A32-91F4-DDB7CB1A1DF0}" destId="{00A91B00-D56C-47F1-B17E-64A16DB55124}" srcOrd="0" destOrd="0" presId="urn:microsoft.com/office/officeart/2008/layout/HalfCircleOrganizationChart"/>
    <dgm:cxn modelId="{48FBF294-B97E-481C-B692-E3B9817D0853}" type="presParOf" srcId="{C64766F9-DE45-4A32-91F4-DDB7CB1A1DF0}" destId="{77626683-63A9-463F-A91E-6D919111E74E}" srcOrd="1" destOrd="0" presId="urn:microsoft.com/office/officeart/2008/layout/HalfCircleOrganizationChart"/>
    <dgm:cxn modelId="{FA96A513-6487-46B6-90AC-6294A82FB7F2}" type="presParOf" srcId="{C64766F9-DE45-4A32-91F4-DDB7CB1A1DF0}" destId="{3B7F6ACD-2F04-4C13-AAA9-C1D6BDE4B1A2}" srcOrd="2" destOrd="0" presId="urn:microsoft.com/office/officeart/2008/layout/HalfCircleOrganizationChart"/>
    <dgm:cxn modelId="{0683B5F2-5F3C-499F-8F7B-26AFC265D698}" type="presParOf" srcId="{C64766F9-DE45-4A32-91F4-DDB7CB1A1DF0}" destId="{C50AE56E-24F9-4E7C-9883-C8C97C23FBF4}" srcOrd="3" destOrd="0" presId="urn:microsoft.com/office/officeart/2008/layout/HalfCircleOrganizationChart"/>
    <dgm:cxn modelId="{B53FB63F-D7BF-4C85-B77C-40161DF369C6}" type="presParOf" srcId="{9FCB7AC8-58FB-421B-A514-B5AB42C8B280}" destId="{E10166CB-D7D7-466A-AA8A-426C4D010AB8}" srcOrd="1" destOrd="0" presId="urn:microsoft.com/office/officeart/2008/layout/HalfCircleOrganizationChart"/>
    <dgm:cxn modelId="{9C41E139-500D-4E1D-9871-0C1BD54BF35F}" type="presParOf" srcId="{9FCB7AC8-58FB-421B-A514-B5AB42C8B280}" destId="{754FD6AC-01A8-4B0F-B1B0-000F058BEFC1}" srcOrd="2" destOrd="0" presId="urn:microsoft.com/office/officeart/2008/layout/HalfCircleOrganizationChart"/>
    <dgm:cxn modelId="{EF03AC62-3A3E-467E-8961-C9BB8B4482FC}" type="presParOf" srcId="{AD2FA79F-B959-4517-AFC0-69F7794ABDDA}" destId="{531B23BF-0205-4BA8-8014-F68309E9497A}" srcOrd="2" destOrd="0" presId="urn:microsoft.com/office/officeart/2008/layout/HalfCircleOrganizationChart"/>
    <dgm:cxn modelId="{DD0819D2-B4E5-4449-97B1-7C88B08C0B83}" type="presParOf" srcId="{AD2FA79F-B959-4517-AFC0-69F7794ABDDA}" destId="{128F144F-28B7-402C-848F-29508B204BF5}" srcOrd="3" destOrd="0" presId="urn:microsoft.com/office/officeart/2008/layout/HalfCircleOrganizationChart"/>
    <dgm:cxn modelId="{2DCFEC69-6FD0-417B-A17E-501371C938E0}" type="presParOf" srcId="{128F144F-28B7-402C-848F-29508B204BF5}" destId="{6FDD0EAD-F921-4B15-AB0A-45C66FE7A6F9}" srcOrd="0" destOrd="0" presId="urn:microsoft.com/office/officeart/2008/layout/HalfCircleOrganizationChart"/>
    <dgm:cxn modelId="{0659C190-179E-4EB2-B45F-FFD90434ACDB}" type="presParOf" srcId="{6FDD0EAD-F921-4B15-AB0A-45C66FE7A6F9}" destId="{6E300CAD-79F4-4BC6-8A48-655983F9B988}" srcOrd="0" destOrd="0" presId="urn:microsoft.com/office/officeart/2008/layout/HalfCircleOrganizationChart"/>
    <dgm:cxn modelId="{F6E37ED7-708F-4030-B14F-49E7CE344EE7}" type="presParOf" srcId="{6FDD0EAD-F921-4B15-AB0A-45C66FE7A6F9}" destId="{B1066FA3-E8CD-4EC3-9478-3C55507B874A}" srcOrd="1" destOrd="0" presId="urn:microsoft.com/office/officeart/2008/layout/HalfCircleOrganizationChart"/>
    <dgm:cxn modelId="{542E90C2-BF99-460C-86D8-7BD32341B938}" type="presParOf" srcId="{6FDD0EAD-F921-4B15-AB0A-45C66FE7A6F9}" destId="{8F656D39-96C2-49D9-971B-A47EA07ED4E1}" srcOrd="2" destOrd="0" presId="urn:microsoft.com/office/officeart/2008/layout/HalfCircleOrganizationChart"/>
    <dgm:cxn modelId="{D096B7C4-2EF8-4A1E-9679-0A0ABFCF31A2}" type="presParOf" srcId="{6FDD0EAD-F921-4B15-AB0A-45C66FE7A6F9}" destId="{AB8862F4-8EEF-4816-9D0F-076B7BEAC76B}" srcOrd="3" destOrd="0" presId="urn:microsoft.com/office/officeart/2008/layout/HalfCircleOrganizationChart"/>
    <dgm:cxn modelId="{81A4BCBD-586B-4D88-8C95-2313A84C3FBA}" type="presParOf" srcId="{128F144F-28B7-402C-848F-29508B204BF5}" destId="{0FF97C65-6C3F-4CC3-9C2D-EF11DD2D059B}" srcOrd="1" destOrd="0" presId="urn:microsoft.com/office/officeart/2008/layout/HalfCircleOrganizationChart"/>
    <dgm:cxn modelId="{C1F1E7BF-2D98-4099-85EA-77812CB3D50E}" type="presParOf" srcId="{128F144F-28B7-402C-848F-29508B204BF5}" destId="{A76B3E5F-B509-49C8-BAAF-04D16D5FE29D}" srcOrd="2" destOrd="0" presId="urn:microsoft.com/office/officeart/2008/layout/HalfCircleOrganizationChart"/>
    <dgm:cxn modelId="{B01172C5-FD33-41E5-BD4B-CE793C9A8D7A}" type="presParOf" srcId="{AD2FA79F-B959-4517-AFC0-69F7794ABDDA}" destId="{7B06D9BD-1309-42E6-93A0-7509CC29DA38}" srcOrd="4" destOrd="0" presId="urn:microsoft.com/office/officeart/2008/layout/HalfCircleOrganizationChart"/>
    <dgm:cxn modelId="{88A3541F-7D9A-4118-9408-9F71B0B0E68D}" type="presParOf" srcId="{AD2FA79F-B959-4517-AFC0-69F7794ABDDA}" destId="{6AAF1DAD-EB08-4856-B319-4386E435E76A}" srcOrd="5" destOrd="0" presId="urn:microsoft.com/office/officeart/2008/layout/HalfCircleOrganizationChart"/>
    <dgm:cxn modelId="{74891451-023A-4690-A4B4-F850FDDE7397}" type="presParOf" srcId="{6AAF1DAD-EB08-4856-B319-4386E435E76A}" destId="{BFF94664-396E-466E-AA41-1961454A275D}" srcOrd="0" destOrd="0" presId="urn:microsoft.com/office/officeart/2008/layout/HalfCircleOrganizationChart"/>
    <dgm:cxn modelId="{47970DB5-47A2-4730-B181-F11A88C8EEDC}" type="presParOf" srcId="{BFF94664-396E-466E-AA41-1961454A275D}" destId="{B7891428-0C95-4BCE-8D54-7E5D9D3120D2}" srcOrd="0" destOrd="0" presId="urn:microsoft.com/office/officeart/2008/layout/HalfCircleOrganizationChart"/>
    <dgm:cxn modelId="{D7BDDC6C-E058-47D0-A4A6-111BA65D54CC}" type="presParOf" srcId="{BFF94664-396E-466E-AA41-1961454A275D}" destId="{9A10E99D-F55B-40CD-B3E2-1074CD3986A2}" srcOrd="1" destOrd="0" presId="urn:microsoft.com/office/officeart/2008/layout/HalfCircleOrganizationChart"/>
    <dgm:cxn modelId="{93484E1A-0A30-496C-A10A-6DD7DED2F71F}" type="presParOf" srcId="{BFF94664-396E-466E-AA41-1961454A275D}" destId="{56D83F55-CB43-4291-92EF-ADEAFCE2EB79}" srcOrd="2" destOrd="0" presId="urn:microsoft.com/office/officeart/2008/layout/HalfCircleOrganizationChart"/>
    <dgm:cxn modelId="{6120CAB2-D05A-4931-BEED-668E34102674}" type="presParOf" srcId="{BFF94664-396E-466E-AA41-1961454A275D}" destId="{76140654-7A93-4454-B068-21FFF65E4F6A}" srcOrd="3" destOrd="0" presId="urn:microsoft.com/office/officeart/2008/layout/HalfCircleOrganizationChart"/>
    <dgm:cxn modelId="{894B83F6-5FE2-4E50-9C10-C856B1C29896}" type="presParOf" srcId="{6AAF1DAD-EB08-4856-B319-4386E435E76A}" destId="{02CDD7A5-0BE6-4083-A7F6-041505BA816B}" srcOrd="1" destOrd="0" presId="urn:microsoft.com/office/officeart/2008/layout/HalfCircleOrganizationChart"/>
    <dgm:cxn modelId="{50B9CC05-5929-4D4B-BBC0-CFF9CAB20696}" type="presParOf" srcId="{6AAF1DAD-EB08-4856-B319-4386E435E76A}" destId="{B42DD6F9-F30D-4FDF-A92C-D9C273C6E6FB}" srcOrd="2" destOrd="0" presId="urn:microsoft.com/office/officeart/2008/layout/HalfCircleOrganizationChart"/>
    <dgm:cxn modelId="{7E1C7B3D-C30A-47F3-B406-E6BD9CF8B9C6}" type="presParOf" srcId="{F611C948-358D-439F-964A-9EADED2A7360}" destId="{37C0D6E2-7534-4C80-A370-8261DF1580C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6D9BD-1309-42E6-93A0-7509CC29DA38}">
      <dsp:nvSpPr>
        <dsp:cNvPr id="0" name=""/>
        <dsp:cNvSpPr/>
      </dsp:nvSpPr>
      <dsp:spPr>
        <a:xfrm>
          <a:off x="4428492" y="2068371"/>
          <a:ext cx="3133190" cy="543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888"/>
              </a:lnTo>
              <a:lnTo>
                <a:pt x="3133190" y="271888"/>
              </a:lnTo>
              <a:lnTo>
                <a:pt x="3133190" y="543776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531B23BF-0205-4BA8-8014-F68309E9497A}">
      <dsp:nvSpPr>
        <dsp:cNvPr id="0" name=""/>
        <dsp:cNvSpPr/>
      </dsp:nvSpPr>
      <dsp:spPr>
        <a:xfrm>
          <a:off x="4382772" y="2068371"/>
          <a:ext cx="91440" cy="543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776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8E3B86D4-B7B5-44AD-94CB-836160936729}">
      <dsp:nvSpPr>
        <dsp:cNvPr id="0" name=""/>
        <dsp:cNvSpPr/>
      </dsp:nvSpPr>
      <dsp:spPr>
        <a:xfrm>
          <a:off x="1295301" y="2068371"/>
          <a:ext cx="3133190" cy="543776"/>
        </a:xfrm>
        <a:custGeom>
          <a:avLst/>
          <a:gdLst/>
          <a:ahLst/>
          <a:cxnLst/>
          <a:rect l="0" t="0" r="0" b="0"/>
          <a:pathLst>
            <a:path>
              <a:moveTo>
                <a:pt x="3133190" y="0"/>
              </a:moveTo>
              <a:lnTo>
                <a:pt x="3133190" y="271888"/>
              </a:lnTo>
              <a:lnTo>
                <a:pt x="0" y="271888"/>
              </a:lnTo>
              <a:lnTo>
                <a:pt x="0" y="543776"/>
              </a:lnTo>
            </a:path>
          </a:pathLst>
        </a:custGeom>
        <a:noFill/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1AD9A8E0-07C4-4F45-B42D-1849624EBCCA}">
      <dsp:nvSpPr>
        <dsp:cNvPr id="0" name=""/>
        <dsp:cNvSpPr/>
      </dsp:nvSpPr>
      <dsp:spPr>
        <a:xfrm>
          <a:off x="3781138" y="773664"/>
          <a:ext cx="1294706" cy="1294706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0F4CC-4912-4CAC-8DBA-44500C9ADAAB}">
      <dsp:nvSpPr>
        <dsp:cNvPr id="0" name=""/>
        <dsp:cNvSpPr/>
      </dsp:nvSpPr>
      <dsp:spPr>
        <a:xfrm>
          <a:off x="3781138" y="773664"/>
          <a:ext cx="1294706" cy="129470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840FA-D800-44A6-90F6-C8EDB01F849A}">
      <dsp:nvSpPr>
        <dsp:cNvPr id="0" name=""/>
        <dsp:cNvSpPr/>
      </dsp:nvSpPr>
      <dsp:spPr>
        <a:xfrm>
          <a:off x="3133785" y="1006711"/>
          <a:ext cx="2589413" cy="82861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At Different Stages of Sentences</a:t>
          </a:r>
          <a:endParaRPr lang="en-GB" sz="2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133785" y="1006711"/>
        <a:ext cx="2589413" cy="828612"/>
      </dsp:txXfrm>
    </dsp:sp>
    <dsp:sp modelId="{77626683-63A9-463F-A91E-6D919111E74E}">
      <dsp:nvSpPr>
        <dsp:cNvPr id="0" name=""/>
        <dsp:cNvSpPr/>
      </dsp:nvSpPr>
      <dsp:spPr>
        <a:xfrm>
          <a:off x="647948" y="2612148"/>
          <a:ext cx="1294706" cy="1294706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F6ACD-2F04-4C13-AAA9-C1D6BDE4B1A2}">
      <dsp:nvSpPr>
        <dsp:cNvPr id="0" name=""/>
        <dsp:cNvSpPr/>
      </dsp:nvSpPr>
      <dsp:spPr>
        <a:xfrm>
          <a:off x="647948" y="2612148"/>
          <a:ext cx="1294706" cy="129470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91B00-D56C-47F1-B17E-64A16DB55124}">
      <dsp:nvSpPr>
        <dsp:cNvPr id="0" name=""/>
        <dsp:cNvSpPr/>
      </dsp:nvSpPr>
      <dsp:spPr>
        <a:xfrm>
          <a:off x="594" y="2845195"/>
          <a:ext cx="2589413" cy="82861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Beginning</a:t>
          </a:r>
        </a:p>
      </dsp:txBody>
      <dsp:txXfrm>
        <a:off x="594" y="2845195"/>
        <a:ext cx="2589413" cy="828612"/>
      </dsp:txXfrm>
    </dsp:sp>
    <dsp:sp modelId="{B1066FA3-E8CD-4EC3-9478-3C55507B874A}">
      <dsp:nvSpPr>
        <dsp:cNvPr id="0" name=""/>
        <dsp:cNvSpPr/>
      </dsp:nvSpPr>
      <dsp:spPr>
        <a:xfrm>
          <a:off x="3781138" y="2612148"/>
          <a:ext cx="1294706" cy="1294706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56D39-96C2-49D9-971B-A47EA07ED4E1}">
      <dsp:nvSpPr>
        <dsp:cNvPr id="0" name=""/>
        <dsp:cNvSpPr/>
      </dsp:nvSpPr>
      <dsp:spPr>
        <a:xfrm>
          <a:off x="3781138" y="2612148"/>
          <a:ext cx="1294706" cy="129470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00CAD-79F4-4BC6-8A48-655983F9B988}">
      <dsp:nvSpPr>
        <dsp:cNvPr id="0" name=""/>
        <dsp:cNvSpPr/>
      </dsp:nvSpPr>
      <dsp:spPr>
        <a:xfrm>
          <a:off x="3133785" y="2845195"/>
          <a:ext cx="2589413" cy="82861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accent2">
                  <a:lumMod val="60000"/>
                  <a:lumOff val="40000"/>
                </a:schemeClr>
              </a:solidFill>
            </a:rPr>
            <a:t>Intermediate</a:t>
          </a:r>
          <a:endParaRPr lang="en-GB" sz="2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133785" y="2845195"/>
        <a:ext cx="2589413" cy="828612"/>
      </dsp:txXfrm>
    </dsp:sp>
    <dsp:sp modelId="{9A10E99D-F55B-40CD-B3E2-1074CD3986A2}">
      <dsp:nvSpPr>
        <dsp:cNvPr id="0" name=""/>
        <dsp:cNvSpPr/>
      </dsp:nvSpPr>
      <dsp:spPr>
        <a:xfrm>
          <a:off x="6914329" y="2612148"/>
          <a:ext cx="1294706" cy="1294706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83F55-CB43-4291-92EF-ADEAFCE2EB79}">
      <dsp:nvSpPr>
        <dsp:cNvPr id="0" name=""/>
        <dsp:cNvSpPr/>
      </dsp:nvSpPr>
      <dsp:spPr>
        <a:xfrm>
          <a:off x="6914329" y="2612148"/>
          <a:ext cx="1294706" cy="129470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91428-0C95-4BCE-8D54-7E5D9D3120D2}">
      <dsp:nvSpPr>
        <dsp:cNvPr id="0" name=""/>
        <dsp:cNvSpPr/>
      </dsp:nvSpPr>
      <dsp:spPr>
        <a:xfrm>
          <a:off x="6266975" y="2845195"/>
          <a:ext cx="2589413" cy="82861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End</a:t>
          </a:r>
          <a:endParaRPr lang="en-GB" sz="2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6266975" y="2845195"/>
        <a:ext cx="2589413" cy="828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706C276-4091-497C-B089-0589E6606C75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C7305EA-14DD-4BC9-AEC7-55BE81058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649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Fiji</a:t>
            </a: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B9C77D-2A39-42CE-AD93-58FAB41D229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3C10C3-C88D-47BF-BDBB-64B5BB13259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E27E0-015E-4A38-ACDD-C30766805109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2478-95CC-4BA5-BD52-4DE8083291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3A7C-7022-46BF-98E5-3D80AF53AEF7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A6DA-303A-4C26-A40D-FE16FEED9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83FF-1626-4A93-BE0C-2BCF61A19D87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7200-F977-4FDF-9B81-3EB1B0E5E6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4186-AA7D-454E-8196-EE0769431817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0BE0-4F0E-4284-B79A-DD870A76D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6CC3-233B-4A37-9B18-C2CD0DCD8B04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81FB-C0CC-4B39-911D-E6CDCF6E64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FCB4-6E57-46E9-B331-62CA0BD809FC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1CEEC-CAA3-4228-BFFD-89B450097C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9FA8-1A23-42DD-B918-D7AB12617B07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B7E0-93FD-4F35-8A39-0924BD9A0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316F-38B8-446C-A23C-E3BB8D98DC2C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5D09-BA43-4EBE-AE68-74291069C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2C60-1F09-4E22-B800-2DB380A83E40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A26D-8F15-4671-BC22-C74A4F4C8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91A6-85B0-4E88-B9D8-A873135F754D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6E89-9BF9-4E9E-9127-A8E3A8E4EB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BABE-6149-4B06-AED4-9D31E6881552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5621D-9912-4382-A47F-37764E9C3D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FBB5687-5D86-45AE-9A4E-66288F94D051}" type="datetimeFigureOut">
              <a:rPr lang="en-GB"/>
              <a:pPr>
                <a:defRPr/>
              </a:pPr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4FF3255-DFE9-4753-9B0A-D1854C18ED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806" r:id="rId8"/>
    <p:sldLayoutId id="2147483807" r:id="rId9"/>
    <p:sldLayoutId id="2147483798" r:id="rId10"/>
    <p:sldLayoutId id="2147483797" r:id="rId11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Alternatives to Imprisonment	</a:t>
            </a:r>
            <a:endParaRPr lang="en-GB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Agenda 4</a:t>
            </a:r>
            <a:endParaRPr lang="en-GB" smtClean="0"/>
          </a:p>
        </p:txBody>
      </p:sp>
      <p:pic>
        <p:nvPicPr>
          <p:cNvPr id="14339" name="Picture 8" descr="j04022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-25400" y="0"/>
            <a:ext cx="9144000" cy="126841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Bodoni MT Condensed" pitchFamily="18" charset="0"/>
              </a:rPr>
              <a:t>AGENDA 4: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Bodoni MT Condensed" pitchFamily="18" charset="0"/>
              </a:rPr>
              <a:t>ALTERNATIVES TO IMPRISONMENT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2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6">
                    <a:tint val="1000"/>
                  </a:schemeClr>
                </a:solidFill>
              </a:rPr>
              <a:t>WHAT CORRECTIONAL ADMINISTRATORS CAN DO?</a:t>
            </a:r>
            <a:endParaRPr lang="en-GB" sz="28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3733800"/>
          </a:xfrm>
        </p:spPr>
        <p:txBody>
          <a:bodyPr rtlCol="0"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Go beyond just being </a:t>
            </a:r>
            <a:r>
              <a:rPr lang="en-GB" dirty="0" smtClean="0"/>
              <a:t>‘implementers</a:t>
            </a:r>
            <a:r>
              <a:rPr lang="en-GB" dirty="0" smtClean="0"/>
              <a:t>’ of law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Work with various departments to coordinate the efforts towards rehabilitation of offender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Network with Civil Society Organizations to facilitate the reintegration process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Influence the policy decisions through advocacy with the legal fraternity, submit reports, conduct research, involve media, etc.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5603" name="Picture 2" descr="http://www.likeateam.com/wp-content/uploads/2012/02/change-and-conflict-as-a-leadership-challe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068638"/>
            <a:ext cx="4016375" cy="400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http://jamsidedown.com/images/2011/05/innov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-26988"/>
            <a:ext cx="741045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5220072" cy="6885385"/>
          </a:xfrm>
          <a:solidFill>
            <a:schemeClr val="accent2"/>
          </a:solidFill>
        </p:spPr>
        <p:txBody>
          <a:bodyPr anchor="t"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sz="3200" i="1" dirty="0" smtClean="0">
                <a:solidFill>
                  <a:schemeClr val="accent6">
                    <a:tint val="1000"/>
                  </a:schemeClr>
                </a:solidFill>
              </a:rPr>
              <a:t>Last But Not </a:t>
            </a:r>
            <a:r>
              <a:rPr lang="en-US" sz="3200" i="1" dirty="0" smtClean="0">
                <a:solidFill>
                  <a:schemeClr val="accent6">
                    <a:tint val="1000"/>
                  </a:schemeClr>
                </a:solidFill>
              </a:rPr>
              <a:t>Least</a:t>
            </a:r>
            <a:r>
              <a:rPr lang="en-US" sz="3200" i="1" dirty="0" smtClean="0">
                <a:solidFill>
                  <a:schemeClr val="accent6">
                    <a:tint val="1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b="0" dirty="0" smtClean="0">
                <a:solidFill>
                  <a:schemeClr val="accent6">
                    <a:tint val="1000"/>
                  </a:schemeClr>
                </a:solidFill>
              </a:rPr>
              <a:t> </a:t>
            </a:r>
            <a:r>
              <a:rPr lang="en-US" sz="2700" b="0" i="1" dirty="0" smtClean="0">
                <a:solidFill>
                  <a:schemeClr val="bg2"/>
                </a:solidFill>
                <a:latin typeface="Bodoni MT Condensed" pitchFamily="18" charset="0"/>
              </a:rPr>
              <a:t>“Seeds of Reformation are lying </a:t>
            </a:r>
            <a:r>
              <a:rPr lang="en-US" sz="2700" b="0" i="1" dirty="0" smtClean="0">
                <a:solidFill>
                  <a:schemeClr val="bg2"/>
                </a:solidFill>
                <a:latin typeface="Bodoni MT Condensed" pitchFamily="18" charset="0"/>
              </a:rPr>
              <a:t>dormant </a:t>
            </a:r>
            <a:r>
              <a:rPr lang="en-US" sz="2700" b="0" i="1" dirty="0" smtClean="0">
                <a:solidFill>
                  <a:schemeClr val="bg2"/>
                </a:solidFill>
                <a:latin typeface="Bodoni MT Condensed" pitchFamily="18" charset="0"/>
              </a:rPr>
              <a:t>in the existing law itself” </a:t>
            </a:r>
            <a:br>
              <a:rPr lang="en-US" sz="2700" b="0" i="1" dirty="0" smtClean="0">
                <a:solidFill>
                  <a:schemeClr val="bg2"/>
                </a:solidFill>
                <a:latin typeface="Bodoni MT Condensed" pitchFamily="18" charset="0"/>
              </a:rPr>
            </a:br>
            <a:r>
              <a:rPr lang="en-US" sz="2000" b="0" i="1" dirty="0" smtClean="0">
                <a:solidFill>
                  <a:schemeClr val="bg2"/>
                </a:solidFill>
                <a:latin typeface="Bodoni MT Condensed" pitchFamily="18" charset="0"/>
              </a:rPr>
              <a:t>– Mr. R. K. </a:t>
            </a:r>
            <a:r>
              <a:rPr lang="en-US" sz="2000" b="0" i="1" dirty="0" err="1" smtClean="0">
                <a:solidFill>
                  <a:schemeClr val="bg2"/>
                </a:solidFill>
                <a:latin typeface="Bodoni MT Condensed" pitchFamily="18" charset="0"/>
              </a:rPr>
              <a:t>Saxena</a:t>
            </a:r>
            <a:r>
              <a:rPr lang="en-US" sz="2000" i="1" dirty="0" smtClean="0">
                <a:solidFill>
                  <a:schemeClr val="bg2"/>
                </a:solidFill>
                <a:latin typeface="Bodoni MT Condensed" pitchFamily="18" charset="0"/>
              </a:rPr>
              <a:t/>
            </a:r>
            <a:br>
              <a:rPr lang="en-US" sz="2000" i="1" dirty="0" smtClean="0">
                <a:solidFill>
                  <a:schemeClr val="bg2"/>
                </a:solidFill>
                <a:latin typeface="Bodoni MT Condensed" pitchFamily="18" charset="0"/>
              </a:rPr>
            </a:br>
            <a:r>
              <a:rPr lang="en-US" sz="2700" i="1" dirty="0" smtClean="0">
                <a:solidFill>
                  <a:schemeClr val="bg2"/>
                </a:solidFill>
                <a:latin typeface="Bodoni MT Condensed" pitchFamily="18" charset="0"/>
              </a:rPr>
              <a:t/>
            </a:r>
            <a:br>
              <a:rPr lang="en-US" sz="2700" i="1" dirty="0" smtClean="0">
                <a:solidFill>
                  <a:schemeClr val="bg2"/>
                </a:solidFill>
                <a:latin typeface="Bodoni MT Condensed" pitchFamily="18" charset="0"/>
              </a:rPr>
            </a:br>
            <a:r>
              <a:rPr lang="en-US" sz="20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CONSTANTLY INNOVATE!</a:t>
            </a:r>
            <a:b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tint val="1000"/>
                  </a:schemeClr>
                </a:solidFill>
              </a:rPr>
            </a:b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2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6">
                    <a:tint val="1000"/>
                  </a:schemeClr>
                </a:solidFill>
              </a:rPr>
              <a:t>COUNTRIES </a:t>
            </a:r>
            <a:r>
              <a:rPr lang="en-US" sz="4000" smtClean="0">
                <a:solidFill>
                  <a:schemeClr val="accent6">
                    <a:tint val="1000"/>
                  </a:schemeClr>
                </a:solidFill>
              </a:rPr>
              <a:t>THAT CONTRIBUTED</a:t>
            </a:r>
            <a:endParaRPr lang="en-GB" sz="40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Canada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Fiji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India (Bihar, Andhra Pradesh, Tamil Nadu)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Malaysia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Experiences shared by: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Thailand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Brunei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15363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968625"/>
            <a:ext cx="3116263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2"/>
          </a:solidFill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NEED FOR ALTERNATIVES TO IMPRISONMENT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7588"/>
          </a:xfrm>
        </p:spPr>
        <p:txBody>
          <a:bodyPr rtlCol="0">
            <a:normAutofit fontScale="92500" lnSpcReduction="10000"/>
          </a:bodyPr>
          <a:lstStyle/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/>
              <a:t>Mr. </a:t>
            </a:r>
            <a:r>
              <a:rPr lang="en-US" dirty="0" smtClean="0"/>
              <a:t>Roy, PRI – It is being increasingly realized that imprisonment as such is neither </a:t>
            </a:r>
            <a:r>
              <a:rPr lang="en-US" dirty="0" smtClean="0"/>
              <a:t>reformative </a:t>
            </a:r>
            <a:r>
              <a:rPr lang="en-US" dirty="0" smtClean="0"/>
              <a:t>nor </a:t>
            </a:r>
            <a:r>
              <a:rPr lang="en-US" dirty="0" smtClean="0"/>
              <a:t>a deterrent</a:t>
            </a:r>
            <a:r>
              <a:rPr lang="en-US" dirty="0" smtClean="0"/>
              <a:t>.</a:t>
            </a:r>
            <a:endParaRPr lang="en-US" dirty="0"/>
          </a:p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/>
              <a:t>Mr. </a:t>
            </a:r>
            <a:r>
              <a:rPr lang="en-US" dirty="0" err="1" smtClean="0"/>
              <a:t>Saxena</a:t>
            </a:r>
            <a:r>
              <a:rPr lang="en-US" dirty="0" smtClean="0"/>
              <a:t>, CHRI</a:t>
            </a:r>
            <a:endParaRPr lang="en-US" dirty="0"/>
          </a:p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/>
              <a:t>3 major questions</a:t>
            </a:r>
            <a:r>
              <a:rPr lang="en-US" dirty="0" smtClean="0"/>
              <a:t>:</a:t>
            </a:r>
          </a:p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en-US" dirty="0"/>
              <a:t>Why </a:t>
            </a:r>
            <a:r>
              <a:rPr lang="en-US" dirty="0"/>
              <a:t>p</a:t>
            </a:r>
            <a:r>
              <a:rPr lang="en-US" dirty="0" smtClean="0"/>
              <a:t>risons</a:t>
            </a:r>
            <a:r>
              <a:rPr lang="en-US" dirty="0" smtClean="0"/>
              <a:t>’?</a:t>
            </a:r>
            <a:endParaRPr lang="en-US" dirty="0"/>
          </a:p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/>
              <a:t>If </a:t>
            </a:r>
            <a:r>
              <a:rPr lang="en-US" dirty="0" smtClean="0"/>
              <a:t>‘criminals</a:t>
            </a:r>
            <a:r>
              <a:rPr lang="en-US" dirty="0"/>
              <a:t>’ are meant to be in </a:t>
            </a:r>
            <a:r>
              <a:rPr lang="en-US" dirty="0" smtClean="0"/>
              <a:t>prison</a:t>
            </a:r>
            <a:r>
              <a:rPr lang="en-US" dirty="0"/>
              <a:t>, have all </a:t>
            </a:r>
            <a:r>
              <a:rPr lang="en-US" dirty="0" smtClean="0"/>
              <a:t>‘criminals</a:t>
            </a:r>
            <a:r>
              <a:rPr lang="en-US" dirty="0"/>
              <a:t>’ in the society reached the prisons?</a:t>
            </a:r>
          </a:p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/>
              <a:t>If </a:t>
            </a:r>
            <a:r>
              <a:rPr lang="en-US" dirty="0" smtClean="0"/>
              <a:t>prisons </a:t>
            </a:r>
            <a:r>
              <a:rPr lang="en-US" dirty="0"/>
              <a:t>are meant to be housing </a:t>
            </a:r>
            <a:r>
              <a:rPr lang="en-US" dirty="0" smtClean="0"/>
              <a:t>‘criminals</a:t>
            </a:r>
            <a:r>
              <a:rPr lang="en-US" dirty="0"/>
              <a:t>’, are all people who have reached the prison, </a:t>
            </a:r>
            <a:r>
              <a:rPr lang="en-US" dirty="0" smtClean="0"/>
              <a:t>‘criminals</a:t>
            </a:r>
            <a:r>
              <a:rPr lang="en-US" dirty="0"/>
              <a:t>’?</a:t>
            </a:r>
          </a:p>
          <a:p>
            <a:pPr marL="548640" lvl="1" indent="-182880" algn="just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7" name="Picture 2" descr="http://www.picideas.net/wp-content/uploads/signs-and-symbols-vector-question-mark-clip-art-426288-vector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79375">
            <a:off x="7542213" y="228441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ec.l.thumbs.canstockphoto.com/canstock11765983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7543800" y="5105400"/>
            <a:ext cx="1428750" cy="1219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04800" y="5257800"/>
            <a:ext cx="7345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Tw Cen MT" pitchFamily="34" charset="0"/>
              </a:rPr>
              <a:t>GENESIS OF ALTERNATIVES TO IMPRISONMENT - the philosophy of </a:t>
            </a:r>
            <a:r>
              <a:rPr lang="en-US" dirty="0" smtClean="0">
                <a:latin typeface="Tw Cen MT" pitchFamily="34" charset="0"/>
              </a:rPr>
              <a:t>reformation </a:t>
            </a:r>
            <a:r>
              <a:rPr lang="en-US" dirty="0">
                <a:latin typeface="Tw Cen MT" pitchFamily="34" charset="0"/>
              </a:rPr>
              <a:t>&amp; </a:t>
            </a:r>
            <a:r>
              <a:rPr lang="en-US" dirty="0" smtClean="0">
                <a:latin typeface="Tw Cen MT" pitchFamily="34" charset="0"/>
              </a:rPr>
              <a:t>rehabilitation </a:t>
            </a:r>
            <a:r>
              <a:rPr lang="en-US" dirty="0">
                <a:latin typeface="Tw Cen MT" pitchFamily="34" charset="0"/>
              </a:rPr>
              <a:t>of the </a:t>
            </a:r>
            <a:r>
              <a:rPr lang="en-US" dirty="0" smtClean="0">
                <a:latin typeface="Tw Cen MT" pitchFamily="34" charset="0"/>
              </a:rPr>
              <a:t>offender </a:t>
            </a:r>
            <a:r>
              <a:rPr lang="en-US" dirty="0">
                <a:latin typeface="Tw Cen MT" pitchFamily="34" charset="0"/>
              </a:rPr>
              <a:t>which is the ultimate goal of any </a:t>
            </a:r>
            <a:r>
              <a:rPr lang="en-US" dirty="0" smtClean="0">
                <a:latin typeface="Tw Cen MT" pitchFamily="34" charset="0"/>
              </a:rPr>
              <a:t>criminal justice system </a:t>
            </a:r>
            <a:r>
              <a:rPr lang="en-US" dirty="0">
                <a:latin typeface="Tw Cen MT" pitchFamily="34" charset="0"/>
              </a:rPr>
              <a:t>across the world.. A system that has moved from </a:t>
            </a:r>
            <a:r>
              <a:rPr lang="en-US" dirty="0" smtClean="0">
                <a:latin typeface="Tw Cen MT" pitchFamily="34" charset="0"/>
              </a:rPr>
              <a:t>punitive </a:t>
            </a:r>
            <a:r>
              <a:rPr lang="en-US" dirty="0">
                <a:latin typeface="Tw Cen MT" pitchFamily="34" charset="0"/>
              </a:rPr>
              <a:t>to </a:t>
            </a:r>
            <a:r>
              <a:rPr lang="en-US" dirty="0" smtClean="0">
                <a:latin typeface="Tw Cen MT" pitchFamily="34" charset="0"/>
              </a:rPr>
              <a:t>restorative justice</a:t>
            </a:r>
            <a:r>
              <a:rPr lang="en-US" dirty="0">
                <a:latin typeface="Tw Cen MT" pitchFamily="34" charset="0"/>
              </a:rPr>
              <a:t>.</a:t>
            </a:r>
            <a:endParaRPr lang="en-GB" dirty="0">
              <a:latin typeface="Tw Cen MT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  <a:solidFill>
            <a:schemeClr val="accent2"/>
          </a:solidFill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FACTORS THAT INFLUENCED </a:t>
            </a: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THE EMERGENCE </a:t>
            </a: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OF ALTERNATIVES TO IMPRISONMENT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need for </a:t>
            </a:r>
            <a:r>
              <a:rPr lang="en-US" dirty="0" smtClean="0">
                <a:solidFill>
                  <a:schemeClr val="tx1"/>
                </a:solidFill>
              </a:rPr>
              <a:t>rehabilitation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social reintegration </a:t>
            </a:r>
            <a:r>
              <a:rPr lang="en-US" dirty="0" smtClean="0">
                <a:solidFill>
                  <a:schemeClr val="tx1"/>
                </a:solidFill>
              </a:rPr>
              <a:t>of offenders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Different types of offenders need different approaches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Malaysia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 Community Rehabilitation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Centres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 for Petty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Offenders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Parole: Risk – Need – Responsivity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Reduces recidivism 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 – 99% success in Parole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Relative </a:t>
            </a:r>
            <a:r>
              <a:rPr lang="en-US" dirty="0" smtClean="0">
                <a:solidFill>
                  <a:schemeClr val="tx1"/>
                </a:solidFill>
              </a:rPr>
              <a:t>costs</a:t>
            </a:r>
            <a:endParaRPr lang="en-US" dirty="0" smtClean="0">
              <a:solidFill>
                <a:schemeClr val="tx1"/>
              </a:solidFill>
            </a:endParaRP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 – Probation of Offenders Act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Reduces </a:t>
            </a:r>
            <a:r>
              <a:rPr lang="en-US" dirty="0" smtClean="0">
                <a:solidFill>
                  <a:schemeClr val="tx1"/>
                </a:solidFill>
              </a:rPr>
              <a:t>stigmatization </a:t>
            </a:r>
            <a:r>
              <a:rPr lang="en-US" dirty="0" smtClean="0">
                <a:solidFill>
                  <a:schemeClr val="tx1"/>
                </a:solidFill>
              </a:rPr>
              <a:t>of prisoners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 - Community Services Act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Community Safety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 – In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parole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decisions,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victim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a right and can present arguments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924175"/>
            <a:ext cx="3529013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" y="274638"/>
            <a:ext cx="8867328" cy="1143000"/>
          </a:xfrm>
          <a:solidFill>
            <a:schemeClr val="accent2"/>
          </a:solidFill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OPTIONS </a:t>
            </a: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of ALTERNATIVES TO IMPRISONMENT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85698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  <a:solidFill>
            <a:schemeClr val="accent2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AT THE BEGINNING </a:t>
            </a: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OF SENTENCE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28775"/>
            <a:ext cx="8785225" cy="5329238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COMPULSARY ATTENDENCE ORDER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Malaysia - </a:t>
            </a:r>
            <a:r>
              <a:rPr lang="en-GB" sz="1800" dirty="0"/>
              <a:t>Offenders </a:t>
            </a:r>
            <a:r>
              <a:rPr lang="en-GB" sz="1800" dirty="0" smtClean="0"/>
              <a:t>Compulsory Attendance </a:t>
            </a:r>
            <a:r>
              <a:rPr lang="en-GB" sz="1800" dirty="0"/>
              <a:t>Act </a:t>
            </a:r>
            <a:r>
              <a:rPr lang="en-GB" sz="1800" dirty="0" smtClean="0"/>
              <a:t>1954 (for offences </a:t>
            </a:r>
            <a:r>
              <a:rPr lang="en-GB" sz="1800" dirty="0" smtClean="0"/>
              <a:t>facing </a:t>
            </a:r>
            <a:r>
              <a:rPr lang="en-GB" sz="1800" dirty="0" smtClean="0"/>
              <a:t>not more than 3 months of imprisonment)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COMMUNITY WORK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 </a:t>
            </a:r>
            <a:r>
              <a:rPr lang="en-US" sz="1800" dirty="0" smtClean="0"/>
              <a:t>– The Andhra Pradesh Community Service of </a:t>
            </a:r>
            <a:r>
              <a:rPr lang="en-US" sz="1800" dirty="0" smtClean="0"/>
              <a:t>Offenders </a:t>
            </a:r>
            <a:r>
              <a:rPr lang="en-US" sz="1800" dirty="0" smtClean="0"/>
              <a:t>Act 2010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Removes stigmatization by replacing imprisonment with community service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Consent </a:t>
            </a:r>
            <a:r>
              <a:rPr lang="en-US" sz="1800" dirty="0" smtClean="0">
                <a:solidFill>
                  <a:schemeClr val="tx1"/>
                </a:solidFill>
              </a:rPr>
              <a:t>from the prisoner is required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PROBATION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Fiji </a:t>
            </a:r>
            <a:r>
              <a:rPr lang="en-US" sz="1800" dirty="0" smtClean="0"/>
              <a:t>– As the prison population is increasing, probation is decreasing – Need for greater advocacy with the judiciary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India, Tamil Nadu </a:t>
            </a:r>
            <a:r>
              <a:rPr lang="en-US" sz="1800" dirty="0" smtClean="0"/>
              <a:t>– While </a:t>
            </a:r>
            <a:r>
              <a:rPr lang="en-US" sz="1800" dirty="0" smtClean="0"/>
              <a:t>the rest </a:t>
            </a:r>
            <a:r>
              <a:rPr lang="en-US" sz="1800" dirty="0" smtClean="0"/>
              <a:t>of India faces the same issue as </a:t>
            </a:r>
            <a:r>
              <a:rPr lang="en-US" sz="1800" dirty="0" smtClean="0"/>
              <a:t>Fiji, </a:t>
            </a:r>
            <a:r>
              <a:rPr lang="en-US" sz="1800" dirty="0" smtClean="0"/>
              <a:t>Tamil Nadu showed tremendous success in probation with significantly reduced recidivism  rate among those </a:t>
            </a:r>
            <a:r>
              <a:rPr lang="en-US" sz="1800" dirty="0" smtClean="0"/>
              <a:t>placed on probation.</a:t>
            </a:r>
            <a:endParaRPr lang="en-US" sz="1800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sz="1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2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>
                <a:solidFill>
                  <a:schemeClr val="accent6">
                    <a:tint val="1000"/>
                  </a:schemeClr>
                </a:solidFill>
              </a:rPr>
              <a:t>DURING THE TERM OF SENTENCE </a:t>
            </a:r>
            <a:r>
              <a:rPr lang="en-US" sz="2000" smtClean="0">
                <a:solidFill>
                  <a:schemeClr val="accent6">
                    <a:tint val="1000"/>
                  </a:schemeClr>
                </a:solidFill>
              </a:rPr>
              <a:t>(INTERMEDIATE)</a:t>
            </a:r>
            <a:endParaRPr lang="en-GB" sz="32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PAROLE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 </a:t>
            </a:r>
            <a:r>
              <a:rPr lang="en-US" dirty="0" smtClean="0"/>
              <a:t>-  On any given day of 2012-13, an average of 34% of the total prison population were in the community (7,706); </a:t>
            </a:r>
            <a:r>
              <a:rPr lang="en-US" dirty="0" smtClean="0"/>
              <a:t>strong </a:t>
            </a:r>
            <a:r>
              <a:rPr lang="en-US" dirty="0" smtClean="0"/>
              <a:t>&amp; </a:t>
            </a:r>
            <a:r>
              <a:rPr lang="en-US" dirty="0" smtClean="0"/>
              <a:t>empowered parole </a:t>
            </a:r>
            <a:r>
              <a:rPr lang="en-US" dirty="0"/>
              <a:t>b</a:t>
            </a:r>
            <a:r>
              <a:rPr lang="en-US" dirty="0" smtClean="0"/>
              <a:t>oard</a:t>
            </a:r>
            <a:r>
              <a:rPr lang="en-US" dirty="0" smtClean="0"/>
              <a:t>; </a:t>
            </a:r>
            <a:r>
              <a:rPr lang="en-US" dirty="0" smtClean="0"/>
              <a:t>options for day parole</a:t>
            </a:r>
            <a:endParaRPr lang="en-US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Is pulling back someone from </a:t>
            </a:r>
            <a:r>
              <a:rPr lang="en-US" dirty="0" smtClean="0"/>
              <a:t>parole </a:t>
            </a:r>
            <a:r>
              <a:rPr lang="en-US" dirty="0" smtClean="0"/>
              <a:t>‘a success or a failure’?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COMMUNITY REHABILITATION CENTRE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Malaysia</a:t>
            </a:r>
            <a:r>
              <a:rPr lang="en-US" dirty="0" smtClean="0"/>
              <a:t> – Community Rehabilitation </a:t>
            </a:r>
            <a:r>
              <a:rPr lang="en-US" dirty="0" err="1" smtClean="0"/>
              <a:t>Centres</a:t>
            </a:r>
            <a:r>
              <a:rPr lang="en-US" dirty="0" smtClean="0"/>
              <a:t> in collaboration with Malaysian Armed Forces (for offenders less than 2 years to serve)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Cost </a:t>
            </a:r>
            <a:r>
              <a:rPr lang="en-US" dirty="0" smtClean="0"/>
              <a:t>effective</a:t>
            </a:r>
            <a:r>
              <a:rPr lang="en-US" dirty="0" smtClean="0"/>
              <a:t>, </a:t>
            </a:r>
            <a:r>
              <a:rPr lang="en-US" dirty="0" smtClean="0"/>
              <a:t>high impact </a:t>
            </a:r>
            <a:r>
              <a:rPr lang="en-US" dirty="0" smtClean="0"/>
              <a:t>&amp; </a:t>
            </a:r>
            <a:r>
              <a:rPr lang="en-US" dirty="0" smtClean="0"/>
              <a:t>rapid implementation</a:t>
            </a:r>
            <a:endParaRPr lang="en-US" dirty="0" smtClean="0"/>
          </a:p>
          <a:p>
            <a:pPr marL="365760" lvl="1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RELEASES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</a:t>
            </a:r>
            <a:r>
              <a:rPr lang="en-US" dirty="0" smtClean="0"/>
              <a:t> – Work Release, Statutory Release, Escorted/Unescorted Temporary Absence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Fiji </a:t>
            </a:r>
            <a:r>
              <a:rPr lang="en-US" dirty="0" smtClean="0"/>
              <a:t>– Short Term Releases, Weekend Release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2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6">
                    <a:tint val="1000"/>
                  </a:schemeClr>
                </a:solidFill>
              </a:rPr>
              <a:t>TOWARDS THE END </a:t>
            </a: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OF SENTENCE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OPEN JAILS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 </a:t>
            </a:r>
            <a:r>
              <a:rPr lang="en-US" dirty="0" smtClean="0"/>
              <a:t>– Freedom to go out of Prisons during the day; opportunity to live with families; Different states have different rules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 growing success in the country – gaining legal and social recognition</a:t>
            </a:r>
            <a:endParaRPr lang="en-US" dirty="0" smtClean="0">
              <a:solidFill>
                <a:schemeClr val="tx1"/>
              </a:solidFill>
            </a:endParaRP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HALF WAY HOMES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Malaysia</a:t>
            </a:r>
            <a:r>
              <a:rPr lang="en-US" dirty="0" smtClean="0"/>
              <a:t> – For released prisoners as well as for parolees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EARLY RELEASE</a:t>
            </a:r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</a:t>
            </a:r>
            <a:r>
              <a:rPr lang="en-US" dirty="0" smtClean="0"/>
              <a:t> – Full </a:t>
            </a:r>
            <a:r>
              <a:rPr lang="en-US" dirty="0" smtClean="0"/>
              <a:t>parole</a:t>
            </a:r>
            <a:endParaRPr lang="en-US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Fiji</a:t>
            </a:r>
            <a:r>
              <a:rPr lang="en-US" dirty="0" smtClean="0"/>
              <a:t> – Compulsory Supervision Order </a:t>
            </a:r>
            <a:r>
              <a:rPr lang="en-US" dirty="0" smtClean="0"/>
              <a:t>(provides </a:t>
            </a:r>
            <a:r>
              <a:rPr lang="en-US" dirty="0" smtClean="0"/>
              <a:t>prisoners </a:t>
            </a:r>
            <a:r>
              <a:rPr lang="en-US" dirty="0" smtClean="0"/>
              <a:t>with less than 12months </a:t>
            </a:r>
            <a:r>
              <a:rPr lang="en-US" dirty="0"/>
              <a:t>to serve to </a:t>
            </a:r>
            <a:r>
              <a:rPr lang="en-US" dirty="0" smtClean="0"/>
              <a:t>do public work outside prisons, for minor </a:t>
            </a:r>
            <a:r>
              <a:rPr lang="en-US" dirty="0" smtClean="0"/>
              <a:t>offences)</a:t>
            </a:r>
            <a:endParaRPr lang="en-US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48640" lvl="1" indent="-18288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  <a:solidFill>
            <a:schemeClr val="accent2"/>
          </a:solidFill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tint val="1000"/>
                  </a:schemeClr>
                </a:solidFill>
              </a:rPr>
              <a:t>SPECIAL HIGHLIGHTS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Thailand</a:t>
            </a:r>
            <a:r>
              <a:rPr lang="en-US" dirty="0" smtClean="0"/>
              <a:t> – Bangkok Rules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India</a:t>
            </a:r>
            <a:r>
              <a:rPr lang="en-US" dirty="0" smtClean="0"/>
              <a:t> – </a:t>
            </a:r>
            <a:r>
              <a:rPr lang="en-US" dirty="0" err="1" smtClean="0"/>
              <a:t>Palanhar</a:t>
            </a:r>
            <a:r>
              <a:rPr lang="en-US" dirty="0" smtClean="0"/>
              <a:t> </a:t>
            </a:r>
            <a:r>
              <a:rPr lang="en-US" dirty="0" err="1" smtClean="0"/>
              <a:t>Yojna</a:t>
            </a:r>
            <a:r>
              <a:rPr lang="en-US" dirty="0" smtClean="0"/>
              <a:t> in Rajasthan for children whose both parents are in prison – keeping children with foster parents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Canada</a:t>
            </a:r>
            <a:r>
              <a:rPr lang="en-US" dirty="0" smtClean="0"/>
              <a:t> – </a:t>
            </a:r>
            <a:r>
              <a:rPr lang="en-US" dirty="0" smtClean="0"/>
              <a:t>Long-term </a:t>
            </a:r>
            <a:r>
              <a:rPr lang="en-US" dirty="0" smtClean="0"/>
              <a:t>Supervision Order for 10 years; Electronic </a:t>
            </a:r>
            <a:r>
              <a:rPr lang="en-US" dirty="0" smtClean="0"/>
              <a:t>monitoring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Brunei</a:t>
            </a:r>
            <a:r>
              <a:rPr lang="en-US" dirty="0" smtClean="0"/>
              <a:t> - Love and Care Program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Malaysia </a:t>
            </a:r>
            <a:r>
              <a:rPr lang="en-US" dirty="0"/>
              <a:t>– Blue Ocean Strategy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4579" name="AutoShape 2" descr="data:image/jpeg;base64,/9j/4AAQSkZJRgABAQAAAQABAAD/2wCEAAkGBxQTEhQUExMVFhUVFhYWFRgXFBYYFxwZFxYXFhkVFxoYHCggGR0lGxQWITEhJikrLi4uGB8zODMsNygtLisBCgoKDg0OGxAQGywlICQsLCwsLC0sLC00LCwsLCwsLCwsLCwsLCwsLCwsLCwsLCwsLCwsLCwsLCwsLCwsLCwsLP/AABEIAMIBAwMBEQACEQEDEQH/xAAcAAABBQEBAQAAAAAAAAAAAAAAAgMEBQYHAQj/xABDEAACAQIEAwYDBQUFBwUAAAABAhEAAwQSITEFQVEGEyJhcYEykaEHFFKxwUJicoLRI5Lh8PEVJDNDc4OiFhc0o7L/xAAbAQEAAgMBAQAAAAAAAAAAAAAAAwQBAgUGB//EADQRAAICAQMCBQIEBgIDAQAAAAABAgMRBBIhBTETIkFRcWGBFTKRsRRSocHR8AYjM+HxQv/aAAwDAQACEQMRAD8A7jQBQBQBQBQBQBQBQBQBQBQBQBQBQBQBQBQBQBQBQBQBQBQBQBQBQBQBQBQBQBQBQBQBQBQBQBQBQBQBQBQBQBQBQBQBQBQBQBQBQBQBQBQBQBQBQBQBQBQBQBQBQBQBQBQBQBQBQBQBQBQBQBQBQBQBQCXuACSQB1JiiWexlLIi1iFb4WB9DWXFruHFruh2sGAoAoBrFXwiljsP9APnUN90aa3ZLsjDeFkr14od8oj615xdfs3ZcFgjVhZWrgYBhsQCPevTVzU4qS7PklF1uAoAoCmxXaWyjFRmcjQlQI+ZIn2rnXdUprlt5fwX6unXTju4XyT+H8QS8soZjcHQj1FWqNRXfHdBla6idMsTRKqchCgCgCgCgCgCgCgCgCgCgCgCgCgCgCgCgCgCgCgMh2txpTEW1Pw5JHrmIP0y1Zo4RZo4Gn4iEhl3XUf0qaXKwyxLzLDNmpkTVA5x7QBQFZ2ktM2HuZQSQAwA3OVgxA9gap6+p2aeUUayWUYu3xvw6GZECNZnYCvG+A28FfBveF2ilm2rfEEUH1jUV7fTVuumMH6IspYRKqcyFAV/aC8Uw1913W05HlCnWodQ2qpNd8MlpSdkU/c5Zg8eB6V5Xwz0+81f2eXGe5ff9kBF8pljHsPzrr9KrcXJ+nByupzT2o3Fdk5AUA1icQttS7sFVRJZjAA8yaw2kssyk28Iy137Q8IGhRdcfiVBH/kwP0qs9XWngsLSzayX/COMWcSuay+YDRhBDA/vA6ipq7IzWYkM65QeJE+pDQKAKAKAKAKAKAKAKAhcSx4tATu2w/M1JVXveCvqL/Cjn1IFriTtqGHpAqy6Io5T1t+c5/oTcBxAOcp0Ya+RFQW1bOV2OhpdV4vEu5PqEuhQBQGN7eYvCsBbuXcl9PEmVGY+IfCQOR05zt77wk0zeEmmZTh6XWe33ttu6LKGKxOUnUwdQOvlViTljhFmTlt4R1u24IBBBHKNqqFN8CqAKApu0PFFRGthirMpGYGCkggMPMb+1czXdR8BqEFmT/oaSngx1vhdoeLNcD794Hh5/FO0+1edWutVviLGfgg3POTR9imIW4DiGvhiGRmJJAAgjfrHzr0Wg1/8Q3CaxJE8Z5NPXTNwoCDxbH2bSHvmAVpEETm01AA1O9Q3XV1RzNktNU7JYgjjvFOHp3p+6s/dbgPGaeaqddNoJ16zXCnOnf5c4O5CF2zzYyaLgfb7D4VBZbC3LWXU+IOSTuxJiSY3/Su3RKvYvD7HFvjZvfidzpltpAPUA/OrBAKoDlv2x8UYPYw4MLlN1h1JYqs+mVvn5VT1T7It6ZLlmIw2KAXzqltLu4032ZYtjxABdjbuZ/4RET/Nl+dWNKsTK+pacDsddE54UAUAUAUAUAUAUAUBmO3dpu7S6NrZIbyDR4vYqPnU9EsPBT1le6KfsZfAcXynermcnLcC24Liy+KthepJ9Mpmo7mtjJtJF+KsG5qgdoKAKA592yxNu1fuXzbBdVt2xP8AekdPj+lWK8RjuZZrxGO5kdcZmTODuJFTZJ8l12YxLo6ZmzWr6LctMeeaCFMbMCwU9ZB8hXk98c+xWk98c+qNfUJAFAYXtPjLapjrrkhkttaUfv3F7pT8tfQk1xqIb9bbKXphIjSzJlDb4kPu+af+XP0rhOh+Nt+v9yLa8lx9nttUdbaOWPdd60xoTAIWOUtz6V2NEp26uVrWEsr5JI8yydArvEpF4njls22uNssfMkKB8zUV1qqg5v0JKanbNQXqYs4E8Svm+2ZcMiwoMgsQD4VjlmkkjoB1jnRreqn4sl5ccHQc1poeHF+bPJiEuHJI3yzp6VyUucHVzxkSjjF2sNmjM19LU+TsFI+s+wro6OEqtS4Ltg5+rnGzTqfrk7vXbOMFAYL7UuyxxSJetui3bQK5XYIrqTMBjoGB2nTUz1qC6vdyTU2beDi9gu2gEAEAsTCiTAltqqxr3PgtOzb3O3fZl2dtYa01wXkvXrgAdkPhVdwizrvqSQJ000q5VWoL6lSyxzNpeuqoLMQqgSSSAAOpJ2qUjim3hGfvduMCpjv83mqOw+YWD7VC7616nQh0rVyWVD9Wl/cs+F8bw+InubquRqRswHUqYP0reNkZdmVr9LdR/wCSLX++5YVuVwoAoCj492ns4Y5Wl7kTkWJHQsToPz8qu6XQ26jlcL3ZZo0s7uV29zPj7RDP/wAbT/q6/wD4rofgvH5+fgu/hfH5v6Gl4D2is4oHuyQ66sjQGA66aEeYrmarR2ad+bt7lC/Tzpfm/Uj9ou1OHwwZLhDvGtsQTDDTN0BH+lVSuzmWF/3u8xs2+5t84JKg9BJ38hA8hVundLuc7VKuCyu5tOz2Jt4RdUlj8dzN4iJ2AOgHkK2spcvUip1Sh/8Ak2eGxCuoZTIO1U2nF4Z1YTU47kO1g2CgOe/aPibFq5aZ3ttnbK9o5SdFMXCNwI8M8jlqSFsV5ZE9TeMNcGR4NjLj2ytq2zgMQJZFkTEgMZOmu1bxtcl5Vkmj7F5hsBft2rAtuA1qTDKzSS4eMve5VI0Gm+XnWXVJReGYVWEN4/i3FMhd7pVRqQvdAgecCfqaozrvS3MKqCM/e4tiH+LEXj/3Xj5TVXfJ+pvsj7CuDLYJunFNMlCC/etKwQwXI3xeZ+tVb42tZreH8pfGeHkr2wnnyF9hsRwzunUKgRTJVlOY7arm8R5c65UtLr/ET3fdPhfYquF24peI38IVIw9rIZEEWQu0TL5piJ0iulpqrof+SWfu/wBuxZqhYpeYh28TcX4bjr6Ow/I1c3MtbUWWGxb3k7tsZdIPxWzdzEwZEZiY1AO1V9XZbGDWMon0tdUpJ5wy3s4rEhVRsQXtIIVCioCAIAY2spZQOW3WaqrqliiltLL6ZW5ZyzLPfu4dXM22AhZW4J12BG8/41stOp44a+UY8fYnyn9xvsxjc+OwvfOERbgckkKilJcSTzJVRPnXT00Kq+z592c3UTss7rj2R3u7i0W2bpYd2qli0yMoEkyOUCrraSyU0m3gzn/uBgu7uP3sMgJ7siHaBplHOevLnFQ/xEGs5JXRNPBxfjOMxGIf7ziA2W8W7ot8JCxItg/sLmUSNDruZqpYm3ukW4YXlXoMWLQuqbc67jyNaKTg8o3cVNYGOC8Tv4e7Fu4ysrRoTG/LoPSujCWVlHPlHDwzQ8b7XYjGLbS6wyJJhRGYzoz9SBAHuar3zbeD0PSaI1w8R93+xHw91edVdp21YSrWM7tluW2yuhzKR1/p1HOsrMXlGLNlsHCfKZ3PheLF6zaujQXER4/iUGPrXUi8rJ4S2Gybj7PBKrJGFAcFxvEjcu3Hb4mdifc7e23tXsqNsK4xXoj0VWIxSR7axYqVyTJd47g+Kfd79u8pjIwLeanRl91n6VDqYK2pwf8AvsRXJWQcWXv2wcMKXbOJUeG4vc3CPxrLWz7jOP5RXj0ecaH+HXVsYFWtgTlWfMtGYn5/SuhDiKwcK3M7XketFLgUXPgYjMZiATqZ5Rv7VmTe3gxWkprPYnjE3cKhFi9Zv2VOZ2Vla4q6asoMeUj5CqynCbW4vyqtpT8N8DuO+0K0qhbSNduxqBIQH1gk+w96p2zUZOMeTo0xcq1KXBjeMdq8XeJV7htj8CA2x6H9o+5qrOyb7lqEId1yZzE2M3rUZKNYdmsuHWAw2JCn6Ga3hY4PKDimXeE43iFbP3uaTJVgCmvSII9jU0dZYn3MbfZkO6xYlmOrEEgDKum3hGmk1BO2UnlhQSCKjNwoYK03NZ0+VaZBaYe2XWVE9dvlVynSXXRcoRykV7dXVVJRm8ZHUwrtsp/L863h0/UyWdjXzx+5pLXaePG5fbn9hkoQdypB5EgiqrzF4ZaTUllCbjsCWFx1bctmP1kwaw3lYZnGHldyuuXGuNLPJ2kn8q0XsjbPqx9cKFIJnMJ0IMVl4ishJtj/AN6uBHRHZVcEMAxykHquxrCu4wZ8HnJK7LcRwdgn75gjfYai6DnHUA2XIURtP+tT1TrXchshY+w7274+uOuoVGRbKlFEggyQSZGgEBRz2rW+zdLj0M017Y8+pl8Ke7ZnYgAD8QM+kGo2t2EiRPbyxvg+FbEXwF0a46ovrcbLPsJPtXQrjtSRQslubZP7T4T7vjMRZiAlxgo/cPiT/wACtVbF5mek0lidMcexAXEVpgtKZIwue66W7YzPcYKg6k6D26nkJptzwJXKCcn2R9IcMwgs2bdoai2ioD/CoWfpXQSwsHkLJuc3J+rJVZNAoDh32h8BfCYh7gB7i8xdG5KzGWtt0MyR1B02Nd/RapTgovujq6e/dHD7oy4xfnV7xCxvLHgGBfGX0sWwTJHeEbKk+JmPLSY6mBUN+pVcG2aWXKEWztvbLg/3rB3rI+Irmt/9RPEn1AHoTXmDinGOE9olW01m4CUaIIMMpBnn0PlVmu3Cwyjfpm5b4l5g+P2BbZJUCDBJ8Q6EHfepfFhjuVHp7N3Yp8Tx25j76febYuINEtK62VExJLHVj6sPLpXLrkpzxJfY7V0XGtuLx9cZNtwXCYWzcZLTBbhEm33pMA6wFmNOuunlXUqhVBvb3OFqJ6icU7FwvoNdoWw3eWxiXuwSAoykWxIiS4WQOvi0qHUKpyXiMn0T1Crfgpf3MljjaNw9xmNvlnHPnHMjzNcq5QUvJ2O/p3a4f9uMlO1otcIGpJMCR+vlWtdcrJbYLLJbLI1x3SfBZ8O4a4Jz+EctQdfnXW03RrZv/t8qOXqOrVQX/XyyZ/s8/i09Nam/ApZeZ8fHJD+NRwvJz8jy4BRvr71ap6RplxPL+eCtb1XUPmOF/UWOHBTJBgzAYCPaRUtHTNNXY5J5+jw8EV/UdROtJrH1WULItrqTaHlmWfkNRWbtRo63jjK+hrVp9VNZ5w/qKw91HEq0iSNBMeR2q3p7o2RzXyv0K19Mq5YnwxRUEaiQeX9dIqScXNbWuPXJHGWx5T59CLisIDlyBVjQ8hFcnqHS/ESlXhY7/H2Opoeo+G2rMvPYpOJiIUEEdVMjl8968xdBQltTz9T0dM98dzWCDkqIlLPu42J9JMfKamU32ZE4Lujx16KvuWJ+en5Voo1+xs5T9xq4GykCR5FgV+Uan1GlbrEVhf2NXmT5/uUn3U8iYrXJtgg4ywQw8DvPRtPQAAmrVTjgrzhOUsJN/Bv/ALGeHd7i+8KgLYQvGvxvNtJn90XT7Cp0V5Jp4Za/bHiMI90WxbY4tVE3FYKFB1VLgg595jQgHcTUF0lk6/TabXFyz5fb3Mz2N7B3Mc1yb62lt5J8JdjnzbCQB8J1mtK4qZY1l0tNjKzk3/D+GYDg922CLl7E3Edg7ZSVVSoOUaBJzepg66VYjBROTdqbLlh9vY3+DxS3UV0MqwkH/Oxrcqj1AFAcm7bds3znu2Hd5gqqQCrhTLFwfiBjboRW8UbJEntTwHh9zhoxljDrbZxbKG3KwWdVZSqnKY8QOnKr+hsssvUG+Of2LWmlOVii3wUXZq/iMKQbL5EkMyN4g3WR5jnIIrs3aSmxYa59ytrup6SvMIrc/p6fc247bXJ/4KR0zGfnH6VzvwqOPzf0OJ+Jy/l/qcr7UcMPf3bqKVtXHa4ANSpeGZT5Zy0HpFc/V6SzTx3d17/5L+m1Vd8tvZ/72KxbQrjuTfLOqopLgscNhxl1Ez+VIQnN4gm/gkjFvsP27YUggQVIKkaEEbEHlWuZQl7MxKEWsND166ztmdmZtpYljHTU1iUpS7sRjGPCQmKwbC7DEGBk8RAzFJYajUGY+dXdJqJwkoRwsvvgp6qiMoucsvC7F13qksqkEjfxhonactevrujbnZJPB5WyqVeN8cZFgx+sgH86l2tvkjyl2Gr/AHkeAET+2HKx5Qq68udc7XVWWrZBLHvnlF7R211vfNv4wVVuzczZ1zBvxAwT6k7156jTaxvNaf7Heu1GkSxNoBZYtBmSTJMnXfU/rWkNHdbdskmn7tM2nq6a6t8XleyaLDD2LgZc1wEAGQEVZ31nrt/SvSU6e+qScrE17YPP2302xajB/OexMkDYEHrI/p+tXsOaTbKWVHKwCAwYWY1JiY/QUk4R/M8fcJSl2WfsQMbhO80yr/FmM+mUD11muVrunO95iope/wDn3OpoteqV5nJv2/wVi4YKfMaa15aUNknF+h6WM98U0LNYMjL4hQwUnU7aH86w37HQ0uhVrxY9vsscsUz6gAEkmABvWniL1JtZ0v8AhqpXOa2x754/yWOG7NK5zXGIn9lf1J/QVWs1X8qPDanrr7Ux+7/wWQ7KWSNM6nqH/rIqFaqxexBR/wAj1tLysP7DOAwHEMG7DBOtwXSMwbulMicuY3NDEnY89qv6bWb3t7M7um65o9Y8aiG2X7/79f1MdxC3dGKuDEMGvd4e9IIYZtJEgAabQNBEDap7Mp8nqtJtcY7VhenwdI+y1wl6/JABtKxJMABGOpP8xqTSvllTrqWyD+rOedpe0xxXE3xCkm2ri3a/6SeHT+KXb+erXqcFLETrX2bcWV+9sqxITLcGhgZpDLqOqgx+8a2IWbegIfGbD3LF5LTZbjW3VG6MVIB+dAfOPFbzuPHoyEqyxEEGCI6zpUkGbRLjsvxm592fDMQbQuLcWd1bWQPImD6+tdPp1f8A2OfsUdfdKEdsXjPf4Lyw8122cHBOUgCoXkJEXFXRWeMYZuljsZ+7YXMRlEcj68qgo6dppZTrWPfJ7fpNi1NOZrlcP6i7NoD4R8q6FOnp06fhxUcnXjGEO3A4yHXwyx2kwPMnQzpNUNXVXDz1Qh9W8Fa3EVmG3HqMhp1018/LrXi9RZ4ljnhLPsUst8s9iogDLIisrOeDEsY5LjAXWy+K0FI0zcm8wNh6EaV7LQuyUcWR2v7LJ5LWKEZZhLcv2Hw3P/D30q64cYyU1PGHgUqM2oDNG+hPzisScYRxlIzFOcs4b+BLgAwSF5nMwUDy8R/1qs9XVX+aSx+pYWmts7RYxdxlsEDvASTGiuB7sygVFHq2nlNRT+5JLpl8Y7mj2/jFQgRmbfw3VEdJhW1+VVtb1VVy2wSkixo+mOxbptojjiRn/hL73GPvsK534zanwkX/AMIrfdsi464LhGZEAA5Bp9yzH6RVLU62zUPMy5p9HXQsRDvXKBO8fKBAUMQI6GN/eopaiySw5MlVFaeUkNqsaDaoSU8dZBExQynhkT+1XcBx1Bg/I6Vo4L0O9T1priyP6E7h0jxMBm2Echp9f6VXuSzhHkP+S9Ws1clQuIrnHu/TPwi6w2Lqs4nkZQLvBYgEVG4kTiLxN8CsYMYOacdsC3irjTo39pqebEltT+9Jrq0zc4LPc+n9A1Ur9JGU+68v6HvH8few2FNtlKPjkESYYYdWM5liV7xiI6qjbTV6mG1ZfqadR1Sumox7R/cznDEg5zsB822A/Kp0cub9Dvv2VcGNjBi44i5iD3hnfL+wPkS389bERs6AKA499q/Zrur33tB/ZXjlvAD4Xj4vING/WfxCiBiOGN3dxk5MAV9p/Q/SuroLUm4lPXw3RUl6F9YxUV11M47iSHxtYchtIt3FVo5GyiV98uxDKduUmD6wda4fUdU67o7X2O50utqDl9R17juApAQAycpbxdJ1O0n51Q1fULtS1vfb2OtOUrHmbyKFgef95o9xOtU3ZLtkxsj7Dq1obHtABWaJ4eUGsj+GxBVszS5C5V7x3IAkHYEdOoq3RrbapOafPYq3aOu2Ki1x3NT2b4U1+Lt4gJ+zbVVUHlLEDMR5TXH6n/yXV1z2VT59X/6I10/TpY2mtHCrMQbNsjoUU/mK8tb1LWXS3WWyb+WTwprrWIpIg4zsrhXB/sUQ8mtqEI89BB9xW9XUdTU87s/R8kiZz/jHDTZuNbeDGxjQqdjH+dRXqtLqY6itWL7m5DCDlVgyE0B7QC0tk7AmOgJ/KsNpdzSdkIfmePk8rJsmmso8oZPCKAQXg1Xsjyeb6nW1du90OpeqLBzHEsMJjYqNxI5QHb2NnnWFE1UDOLi7P3+3dvjvLVojMilZYrmIBDEAjORInYRXW0leIrJ7Dp7lRodvKcnn7Mp+3GPuY3H3b+R+7bKtoEAwiqAAcpIEnM2/7Rq6xHhGh7BdnfvWJS0RNm1Fy/0PRP5jp6ZulZRG3k76orJg9oDw0BF4ngUv2ns3BKXFKsOevMdCDBB5ECgPnPj+AuYa/csOJawxynXxLuriI3Ugx5xW8JOLyg0msMRg+IZgCdD/AJ2rr1apSWH3OXdpZQfHYkHHDrVjxCvsE53bYGOtVNXqnTDOO5a0umV0sZ7FnZsHLopgVwXRqLk7drefU7Kuoqar3JfQ9sWyxgetaafTTvltjj78G998aY7pZ+xLw+DM+KI/Ouxo+jS8TddjC/qcrV9VjsxTnPx2H7uGWNEk9A2X6mRV3VdLp8NuqHPyVNN1K3evEnx8EezgSfi0+tc3T9EsnnxXt9vUv39Xrhjw1u9/Q8v4YoJkEfXWq+t6XPTR37k1+jJ9J1GOoltw0xpdSB10rlSeE2dE6fwtgqqBsAAPQV4e7MpOT9TVFol4VComMDk1J6GDBdugC6N/ED9CP1+dd7oraUo/DN0Zeu6ZCKGSRw7NngWVuA6EsYy+eoP010rWxR2Zba+Dl9Se2Clvcce3qaHDYRLc5BE77n21rl2Wyn3PLajV26jHiPOBnimFa4oC5AZ1zLJjoDyNSae1VvzE/T9ZHT2ZnnH0f9vUr7XBmIOZgp5RqPfpViWqiuyOxZ12tSShFtevoRMVg3t/ENOo2qauyM+x0dLrqtSvI+fYiXLebTbzraeMZY1sa5VN2ehGvzbMNGuoIOhqBYl2PNLEux6mKHWm0OAxiOKrqoYBhofI/wBasU6Vy5l2LWm0m5qUu37ldbwc7MGJ6MCa6MYpdjuTtc+5X3cGUulmBHhnXSTsK2I2zvv2Y8G+7YG2WnvL39q87ww8C67QsGOpNZNTXrQHtAeGgGMViFtqzuwVVBLMSAABzJOgoDjnb7Epjmt4iwmqrlJzCbibjlAIJPPn5Cs4BW8P7DY9wMuHS2ukNcupBHXwlj9KynzyHnHBWXrhV3tuAGRijDQiVJBgjcaV3oWxmuDizrcXyXWDYOoGmnKreyFsdsllFffOuW6LwyHjc9jUnwE6HpPI1HbJUxy+xvWna8LuQnxAJBNrvBvowA/xry6tpV8ptZWeEehlC2VKgnh47l1w/Hd5I7tljrEegg16bRa1an8sWkjz+r0jo7yzkfuYy2pys6g7wWE/4VNLWURltcuSJaW1x3KPA65Yr4GC6GWgN4Y1InQbjXlUGte+rMLNq9yTS+SzE4bn7FOHYgAuXUElSQATyk9eceteS1Gpss8spZSPT0aeuvzRWGx228EHoQfkapzWYtFk2+GxcV5GVZHklLjq08MzkkJxHTetfDGTK9qcRmKj1P5Cu50mGNz+DMSirsmwRQDVzDgmdQeoJB+lbRk12NZRUu6LTgeMysUuXydsqvA98x3qHU1SsjmMVn+v/s891XRPK8KHyyXd4/ZVyhYiDGaJSfJgdfWq/wDAzx3WfYofhV+xTX6Eq9jUVC8llAnwDMY8gKgVEt+yXHyVYaebsVb4f1M9i8RZu/2wvEtIC22IBE7gLv1119a6VcLIeTCx7r1PQ6BW0yVTgsfzIXgsE1zXZfz9KhvtSW31Neq62Ch4S5f7E7G4O2iQwBPIfrVWMmzgwlJvgqvvqWtVCiOcCal2ORNscu5S8XcYq/YtIii5fuIrPkGeMwWcw3gbzOldPRxlGGH29Dr6CMowafb0Oh3Ps84bcYpbuXbbdEvBj/8AYrT6VcLp7Y+ya0HUnFXWtggtbKLLAGcpYGAD/DQHS1oBxaAVQHhoBjE2ldWRwGVgVYHYgiCD7GgPnvjGEu8Oxd2yDK5swDfC6Nqrj8LRIJ2JBnrQGo7Mdr8g8LeEfHacwRPNenqNDWTBnO1t1r+JuYm3ZdLZgMzMmVmUAZkEAknSQJ2JMVNp57ZkV8N0CDw/GlGB5c67ddjTOVOCaNct63dtkNBBEEVZkozWH2ZVW6EsrujNDC90WXlMr6V5HW6Z0W7fT0PUaTUK6vd6+pZYVu5WTu3LoORrvdPqdFHm7vn/AAcXX2K63y9lwQmCsSSoM9RNcHqLX8RJr/WdrQ58CKYu1YCgqJCtGZQxymNpG3OqbsljGS0q45zgeArQkCgLXAcQBWJMrAaREH/GDFcTWaXw559H2IM8k0YuqfhmcnoxvIak6ADcnoKeGMmu4Pw1ba5mUd4yw5Oukzk6R16muddqJS8sXwmbpGX7U4bDAM1kNnVgHFtCbQJ5OfhQ+ny1mvRdOlqEkr5LlcJ/m/8AnyYU+cIzQrqkh7QCblsH4gD6ismBJQREadOVDA/we4ELIumYH5kafWqupTbTZ5rqsX4274I+Eshmkgeen0qa2zbHjudHW6t1VJR/M1/rNA2PS0hOmg0rnqDkzzCg5SMriuJG4STVuNaRdjWoj+AwhuKT3YaSAuYkKOrafF6D6Vd01SeW0X9LSnmUkeJgMLhDmfxXDMDVm11hVkx7z61dL4yuNvYu6lhPALjBQoMmOZdhyAkkL03rJk7lw7DratpbScqKFWSSYAjUnegJqmgH0oBVAeGgGnoDJdv+y4xtjwwL9uTaY8+ttj0b6GD1kDhltirFWBVlJUgiGUgwR5ajUUBpeC4ZMStyy2lx0ItPPwuusCZGvpyogVfEeD3sLkN5QufNENmjLGhPoRXT0125clC+ra+BVjEMux0q+ptdim4p9yQ3FIglAzDYwDHpUT1NbfKzj6G609iXfGSDjWvXPFyOujQfadD8xVbVePPmD4J9P4MeJod4S4Eg6dAdD5xO9cG6ucX5kdqqcJLystIqAnPawCfwnhzX2gGFHxMeXp1NVNXq46eOXy32Qya+3atWrXdTK8wYMnqa83ZbZdZ4j7mrKa/hLJOkj0Y/1qeNlmOTXCLLgxsWzqozfimW+u3tUV3iTWAsGnw7K/wvP51QlBo3yVNzBdz365EFp0YgKABMeKR1OpmrUbpWTjJtuSa7mDnls17I2FEUMhFDBHxN9E+Jgvv+lZSNZSS7lOLzm7nQGJ3PhBHQDf6VrPa1hs5WstpnFxbyWN3igGpEE67Rr+VV1U2cjw5T+uCNiMQX3OlZjFIRil2ILXdYqeuG54LNUN0kiQvG72XILjAbTALR0DHUfWulg6uCAzbnrudyfUnU1kHQ/sq4EWJxbjTxJaBG+2a4OmxUfzUB1G2tASEFAPpQCqA8NANPQDLigOP/AGv9n8l1cWg8N2EuxyuAeFv5lEeqedAYzh2KgzzHz9R0NYBK4vee82Z2Lk6hiZ/0FTVT2vJHZDcsEey6jQnb5e3WrsZeL3eEVJR8PsssmLjYEIsnqfzqSWprqW2BHGic3mRTJdOfIJbxToTABMn5EnyqpVbOViS7FqyuEYNvuTETdTrFdFwysMo7scon4rFW0TMoaTsiEzPQjYDzIriz0r3NYOrDUrbnIrhbXnWWKDyifmQRrVeemx9CeOoyaPh+Je1agLJJJOUEjy+lcLXaKyd2Um1gk8VMrv8AaGIa4wNpwg/aIj5TqRyrb8Mar3evsa70SBdbo3yNVv4az+V/ozO5Di3W6H5GtXpp/wAr/RmdyPLfF71u5ARyJGoXT1mamXS3ZXu9fYb0jQ/+oe9tlGOpUqZ31BBH1rlLSyrtTS9Ub7kZRMJd/Co9XP6Ka9j4D9TTx0OjBvzdR6Lr8yf0rZadepq737Cfu6bFmY9C0fRYrdVwRG7m+MlTxW4C2RAAq7wAJbz6x/Wq2onztRzdVa3LaU1jGszwD4ROYDQ9Imt1p1tz6m8dMlHPqW1q6Ijl0NaOGeJLD90aOvdxJYfuhi7oIqBwcXhlZwcZYZCbQE8+VXKa2uWXtPW15mMB4qyWiZwPhjYrEWrI07xgCeijVm9lBNAfQ2Awa2kS2gyoihVHQAQKAmoKAeUUA6KA9oAoBtxQDLCgK3jnC0xNi5YuTlcRIiQQZDLPMEAj0oDg/abs5ewN3Lc1Uz3dwDwuP0bqv5jWgIKPmEeWn60QH1tKBmfQcup9B+tbNmuB7g+D+9uyhxbtpGeNWMzAHU6HU6DpyrV8mxZ4vs4LbgWrlsK58Idof0Gnj+lXadTGuOMFW2iU5ZyQr+D7u4yTMRqecgH9avUz8SO5lK6OyW0IQampOCPkteE4FiS+UqsQJ0J846f1rm6yyMsJF/S1yWWyFxji921dZFYACNCgO4BmSf8AMVRLhEHaO9+Jf7g/rTAFDtJe/c/ummAejtLe/c/ummAO2uN3H3IDeQ0gTpr6j5VBOv8A7Iz9kzKfGDRYcBgGgEwJMa7VtB12eZYeByh/LUxgYx1pijZPigx/hWs87Xg1nna8dzKsgI8+fWfOuS8p8nGeU+RdmxWHI1ciFi+Auv8AbWATPxIBPloBuDG1dGmbcEzqUTbgmxWCvi5pGVxup303ifyqbBO0OXwAvi1A+Y/z0rGEY2plbebXSD0j862NxC2+tZB0v7IeEybuJYaf8K3p6F2HXZRP8QoDqKCgHlFAPKKAXQBQBQCWFAMsKAaYUBXcW4fbv22tXkDo24P0IO4I5EaigODdo8ImFxNy0jEqjad4ArbbHqNZDaSOXUCDcvWrltpdzeJEQVyBdjMEsTHlA286AlcMxd9lFrD2lUgeO5oCZJ8TE7aaaAnSgLReydxgHOIPfSDOsD3nMT5/SgNLiuBJeylmYMAFLLHiA6giJ3+dT1aiVawiGyiNjyyRguA2rWoXM34m1PtyHsKxZfOfdmYUwh2RLe1UJKYXtzYyXUb8aEe6nX6MKAzecUB7noAz0BO4Zqa0n2yDoGDsb9Bp/n/POuR0mMm5z9CWz2JHc12iIWLNAQ8dwW3d1Iyt+JdD79ainVGfcispjPuVB4DeUwCjDqSR8xBqpLSSzwylLRSzwy1s2u6QKNTzPmdzV2uGyKii/XDZFRRgeM8Cu4fLca6bmdj49ZDbgMZOpAmeoI6VsbjD8R7xIMZhz6x+tAeYLDs5VEUs7bKoJY+gFZB0jsr9nY0uYzXmLIOn/cYb/wAI06k7UB0uxbCgKoAAEAAAAAbAAbCgJCigHVFAOqKAVQBQBQHhoBthQDLigGLgoDI9quC4ZnGLvLDWljNLRAJgFZhjJMac6AwNjBNxG+XK5MNbMGNMxH/LBG52LNy2HkBJ4r2YZG73CjKR+wNP7k6D+E6emxAl9leI/eARlIdIzaaazBGvltQGst2KAWbNAIazQGD+0nCP/ZPHgEpM/tNJ29FoDDxQBFAEUBZ9nVLXkQbswrS2LlBpexlHVrGHygD5nzrTT0qmtQQbyx0WKmMCxYoBYsUA3dw9Ac/HZzG3WuNcuC2cxjcgjquV9BEb660AxjOzGJysGvqVAkg95Hh12zHpQFKOGstsXGtO1kSC6RpG+aASP4iCKwDpvYTH4IIFsRbdgJzkFn9H2b0EegrIN5aFASkFAPKKAdUUA6KAKAKAKAKASwoBlxQDDrQFH2m4IMVYe0TBOqNr4XAMNpvvt0JoCi7LdnLuGs91ccN4iQFnKoMeEE6kTJ9SaAvVwY6UB5Z4eiTlRVkyYUCSeZjc0AvuKASbNANtaoDNdvMJmwd3qmVx7MJ/8S1AcmoAoD2gLfskP97s+p+iMaA6xaWgJC2qAdW1QChZoANigGL2GoDL9rMWliywcwbgKLoTMjU6bAA70BYdlcEUw9vTcFtvxEt+RFAUXavsdduXbb4O0qFiwvRCgzGVypOUxDTAkzzigOm8LwfdW0t5i2RQuZjJMczQFggoB5FoB1RQCqAKAKAKAKADQDbCgGWWgG2SgGmtUAg2qASbdAJNugG2t0A09ugIeMwyurKyhlYFWB2IIgg0BkuKdncDbUs9pEHXM49hDanyFAYPitmzccJhLNyZ5MzM38pJyr5kj2oBjBcDvXc2QKcphgXKkH0g9OtAWFngWLsHvVSCoJlbgJ21gRrpNAdL7MpcbD2muyXZZaRB1kgEeQge1AXiWqAdW1QCxaoBXdUAGxQEHiPZ6xiABethwrBhuII5gjXqPOgLC3hABAGlAPJZigJCLQDyJQDyrQCqAKAKAKAKAKAKA8IoBDLQCCtAIKUAkpQCSlAJKUAhkoBp7dAR7tmgOb8d7O3r2OYObnc5QwcDbYd2pOi6zy/rQF5guDpZXLaQKOf4ierMdSfWgKThljusfetna6Cy+vx/q49qA2mGw46UBYWrVAPrboB0JQCglAKCUAoJQCglAehKAcW3QDq26AcAoD2gCgCgCgCgCgCgCgCgPIoDwrQHmSgPMlAed3QCe6oDw2aAQcPQCThaAbfAzQDFzhc0BR4nscXxVrEZ4yKQVjeQ0fLMaAvrfDYoB5cHQCxhqAUMPQChYoD3uaA97qgFC1QCglAKC0B7QBQBQBQBQBQBQBQBQBQBQBQBQBQBQBQBQBQBQBQBQBQBQBQBQBQBQBQBQBQBQBQBQBQBQBQBQBQBQB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Tw Cen MT" pitchFamily="34" charset="0"/>
            </a:endParaRP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3738" y="4221163"/>
            <a:ext cx="306546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888</TotalTime>
  <Words>673</Words>
  <Application>Microsoft Office PowerPoint</Application>
  <PresentationFormat>On-screen Show (4:3)</PresentationFormat>
  <Paragraphs>102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Alternatives to Imprisonment </vt:lpstr>
      <vt:lpstr>COUNTRIES THAT CONTRIBUTED</vt:lpstr>
      <vt:lpstr>NEED FOR ALTERNATIVES TO IMPRISONMENT</vt:lpstr>
      <vt:lpstr>FACTORS THAT INFLUENCED THE EMERGENCE OF ALTERNATIVES TO IMPRISONMENT</vt:lpstr>
      <vt:lpstr>OPTIONS of ALTERNATIVES TO IMPRISONMENT</vt:lpstr>
      <vt:lpstr>AT THE BEGINNING OF SENTENCE</vt:lpstr>
      <vt:lpstr>DURING THE TERM OF SENTENCE (INTERMEDIATE)</vt:lpstr>
      <vt:lpstr>TOWARDS THE END OF SENTENCE</vt:lpstr>
      <vt:lpstr>SPECIAL HIGHLIGHTS</vt:lpstr>
      <vt:lpstr>WHAT CORRECTIONAL ADMINISTRATORS CAN DO?</vt:lpstr>
      <vt:lpstr> Last But Not Least…    “Seeds of Reformation are lying dormant in the existing law itself”  – Mr. R. K. Saxena   CONSTANTLY INNOVATE!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to Imprisonment</dc:title>
  <dc:creator>abc</dc:creator>
  <cp:lastModifiedBy>Becky Randel</cp:lastModifiedBy>
  <cp:revision>46</cp:revision>
  <dcterms:created xsi:type="dcterms:W3CDTF">2013-09-26T13:57:56Z</dcterms:created>
  <dcterms:modified xsi:type="dcterms:W3CDTF">2013-10-03T10:10:18Z</dcterms:modified>
</cp:coreProperties>
</file>